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 id="2147483691" r:id="rId2"/>
    <p:sldMasterId id="2147483696" r:id="rId3"/>
    <p:sldMasterId id="2147483702" r:id="rId4"/>
    <p:sldMasterId id="2147483714" r:id="rId5"/>
    <p:sldMasterId id="2147483741" r:id="rId6"/>
    <p:sldMasterId id="2147483747" r:id="rId7"/>
    <p:sldMasterId id="2147483818" r:id="rId8"/>
  </p:sldMasterIdLst>
  <p:notesMasterIdLst>
    <p:notesMasterId r:id="rId28"/>
  </p:notesMasterIdLst>
  <p:sldIdLst>
    <p:sldId id="256" r:id="rId9"/>
    <p:sldId id="258" r:id="rId10"/>
    <p:sldId id="259" r:id="rId11"/>
    <p:sldId id="261" r:id="rId12"/>
    <p:sldId id="282" r:id="rId13"/>
    <p:sldId id="271" r:id="rId14"/>
    <p:sldId id="281" r:id="rId15"/>
    <p:sldId id="280" r:id="rId16"/>
    <p:sldId id="285" r:id="rId17"/>
    <p:sldId id="286" r:id="rId18"/>
    <p:sldId id="283" r:id="rId19"/>
    <p:sldId id="273" r:id="rId20"/>
    <p:sldId id="274" r:id="rId21"/>
    <p:sldId id="277" r:id="rId22"/>
    <p:sldId id="278" r:id="rId23"/>
    <p:sldId id="270" r:id="rId24"/>
    <p:sldId id="279" r:id="rId25"/>
    <p:sldId id="263" r:id="rId26"/>
    <p:sldId id="264"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79540"/>
  </p:normalViewPr>
  <p:slideViewPr>
    <p:cSldViewPr snapToGrid="0">
      <p:cViewPr>
        <p:scale>
          <a:sx n="141" d="100"/>
          <a:sy n="141" d="100"/>
        </p:scale>
        <p:origin x="1856" y="4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endParaRPr/>
          </a:p>
          <a:p>
            <a:r>
              <a:t>Good evening everyone, and welcome to our session on 'Exploring Exploits with ChatGPT'! Today, we gather here at the Flat Irons School, downtown Denver, to dive into the fascinating world of cybersecurity and artificial intelligence.</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716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Present example prompts for each role, demonstrating how they can be used to engage </a:t>
            </a:r>
            <a:r>
              <a:rPr lang="en-US" b="0" i="0" dirty="0" err="1">
                <a:solidFill>
                  <a:srgbClr val="D1D5DB"/>
                </a:solidFill>
                <a:effectLst/>
                <a:latin typeface="Söhne"/>
              </a:rPr>
              <a:t>ChatGPT</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Showcase the versatility of prompt formats, such as using code snippets, tables, essays, tweets, blogs, etc., to interact with </a:t>
            </a:r>
            <a:r>
              <a:rPr lang="en-US" b="0" i="0" dirty="0" err="1">
                <a:solidFill>
                  <a:srgbClr val="D1D5DB"/>
                </a:solidFill>
                <a:effectLst/>
                <a:latin typeface="Söhne"/>
              </a:rPr>
              <a:t>ChatGPT</a:t>
            </a:r>
            <a:r>
              <a:rPr lang="en-US" b="0" i="0" dirty="0">
                <a:solidFill>
                  <a:srgbClr val="D1D5DB"/>
                </a:solidFill>
                <a:effectLst/>
                <a:latin typeface="Söhne"/>
              </a:rPr>
              <a:t>.</a:t>
            </a: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78886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Present example prompts for each role, demonstrating how they can be used to engage </a:t>
            </a:r>
            <a:r>
              <a:rPr lang="en-US" b="0" i="0" dirty="0" err="1">
                <a:solidFill>
                  <a:srgbClr val="D1D5DB"/>
                </a:solidFill>
                <a:effectLst/>
                <a:latin typeface="Söhne"/>
              </a:rPr>
              <a:t>ChatGPT</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Showcase the versatility of prompt formats, such as using code snippets, tables, essays, tweets, blogs, etc., to interact with </a:t>
            </a:r>
            <a:r>
              <a:rPr lang="en-US" b="0" i="0" dirty="0" err="1">
                <a:solidFill>
                  <a:srgbClr val="D1D5DB"/>
                </a:solidFill>
                <a:effectLst/>
                <a:latin typeface="Söhne"/>
              </a:rPr>
              <a:t>ChatGPT</a:t>
            </a:r>
            <a:r>
              <a:rPr lang="en-US" b="0" i="0" dirty="0">
                <a:solidFill>
                  <a:srgbClr val="D1D5DB"/>
                </a:solidFill>
                <a:effectLst/>
                <a:latin typeface="Söhne"/>
              </a:rPr>
              <a:t>.</a:t>
            </a: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897958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Present prompt scenarios tailored to various roles in cybersecurity, such as marketers, coders, sales professionals, designers, researchers, and customer service representatives.</a:t>
            </a:r>
          </a:p>
          <a:p>
            <a:pPr algn="l">
              <a:buFont typeface="Arial" panose="020B0604020202020204" pitchFamily="34" charset="0"/>
              <a:buChar char="•"/>
            </a:pPr>
            <a:r>
              <a:rPr lang="en-US" b="0" i="0" dirty="0">
                <a:solidFill>
                  <a:srgbClr val="D1D5DB"/>
                </a:solidFill>
                <a:effectLst/>
                <a:latin typeface="Söhne"/>
              </a:rPr>
              <a:t>Offer brief examples of prompts for each scenario, showcasing their relevance to the respective roles.</a:t>
            </a:r>
          </a:p>
          <a:p>
            <a:endParaRPr lang="en-US" b="0" i="0" dirty="0">
              <a:solidFill>
                <a:srgbClr val="D1D5DB"/>
              </a:solidFill>
              <a:effectLst/>
              <a:latin typeface="Söhne"/>
            </a:endParaRP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80129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Start by introducing the hands-on lab session and its objectives.</a:t>
            </a:r>
          </a:p>
          <a:p>
            <a:pPr algn="l">
              <a:buFont typeface="Arial" panose="020B0604020202020204" pitchFamily="34" charset="0"/>
              <a:buChar char="•"/>
            </a:pPr>
            <a:r>
              <a:rPr lang="en-US" b="0" i="0" dirty="0">
                <a:solidFill>
                  <a:srgbClr val="D1D5DB"/>
                </a:solidFill>
                <a:effectLst/>
                <a:latin typeface="Söhne"/>
              </a:rPr>
              <a:t>Emphasize the focus on demonstrating attacks using </a:t>
            </a:r>
            <a:r>
              <a:rPr lang="en-US" b="0" i="0" dirty="0" err="1">
                <a:solidFill>
                  <a:srgbClr val="D1D5DB"/>
                </a:solidFill>
                <a:effectLst/>
                <a:latin typeface="Söhne"/>
              </a:rPr>
              <a:t>ChatGPT</a:t>
            </a:r>
            <a:r>
              <a:rPr lang="en-US" b="0" i="0" dirty="0">
                <a:solidFill>
                  <a:srgbClr val="D1D5DB"/>
                </a:solidFill>
                <a:effectLst/>
                <a:latin typeface="Söhne"/>
              </a:rPr>
              <a:t> and its relevance to cybersecurity.</a:t>
            </a:r>
          </a:p>
          <a:p>
            <a:pPr algn="l">
              <a:buFont typeface="Arial" panose="020B0604020202020204" pitchFamily="34" charset="0"/>
              <a:buChar char="•"/>
            </a:pPr>
            <a:r>
              <a:rPr lang="en-US" b="0" i="0" dirty="0">
                <a:solidFill>
                  <a:srgbClr val="D1D5DB"/>
                </a:solidFill>
                <a:effectLst/>
                <a:latin typeface="Söhne"/>
              </a:rPr>
              <a:t>Provide step-by-step instructions for the lab session, ensuring participants understand the process.</a:t>
            </a:r>
          </a:p>
          <a:p>
            <a:pPr algn="l">
              <a:buFont typeface="Arial" panose="020B0604020202020204" pitchFamily="34" charset="0"/>
              <a:buChar char="•"/>
            </a:pPr>
            <a:r>
              <a:rPr lang="en-US" b="0" i="0" dirty="0">
                <a:solidFill>
                  <a:srgbClr val="D1D5DB"/>
                </a:solidFill>
                <a:effectLst/>
                <a:latin typeface="Söhne"/>
              </a:rPr>
              <a:t>Present specific URLs and endpoints for participants to perform hands-on testing of SQL injection, XSS, and SSRF attacks.</a:t>
            </a:r>
          </a:p>
          <a:p>
            <a:pPr algn="l">
              <a:buFont typeface="Arial" panose="020B0604020202020204" pitchFamily="34" charset="0"/>
              <a:buChar char="•"/>
            </a:pPr>
            <a:r>
              <a:rPr lang="en-US" b="0" i="0" dirty="0">
                <a:solidFill>
                  <a:srgbClr val="D1D5DB"/>
                </a:solidFill>
                <a:effectLst/>
                <a:latin typeface="Söhne"/>
              </a:rPr>
              <a:t>Explain the purpose of each URL and its vulnerability, highlighting the potential impact of successful attacks.</a:t>
            </a:r>
          </a:p>
          <a:p>
            <a:pPr algn="l">
              <a:buFont typeface="Arial" panose="020B0604020202020204" pitchFamily="34" charset="0"/>
              <a:buChar char="•"/>
            </a:pPr>
            <a:r>
              <a:rPr lang="en-US" b="0" i="0" dirty="0">
                <a:solidFill>
                  <a:srgbClr val="D1D5DB"/>
                </a:solidFill>
                <a:effectLst/>
                <a:latin typeface="Söhne"/>
              </a:rPr>
              <a:t>Share sample inputs that participants can use to generate results for each attack scenario.</a:t>
            </a:r>
          </a:p>
          <a:p>
            <a:pPr algn="l">
              <a:buFont typeface="Arial" panose="020B0604020202020204" pitchFamily="34" charset="0"/>
              <a:buChar char="•"/>
            </a:pPr>
            <a:r>
              <a:rPr lang="en-US" b="0" i="0" dirty="0">
                <a:solidFill>
                  <a:srgbClr val="D1D5DB"/>
                </a:solidFill>
                <a:effectLst/>
                <a:latin typeface="Söhne"/>
              </a:rPr>
              <a:t>Clarify the expected outcomes and highlight the significance of the results in demonstrating vulnerabilities and potential impact.</a:t>
            </a:r>
          </a:p>
          <a:p>
            <a:pPr algn="l">
              <a:buFont typeface="Arial" panose="020B0604020202020204" pitchFamily="34" charset="0"/>
              <a:buChar char="•"/>
            </a:pPr>
            <a:r>
              <a:rPr lang="en-US" b="0" i="0" dirty="0">
                <a:solidFill>
                  <a:srgbClr val="D1D5DB"/>
                </a:solidFill>
                <a:effectLst/>
                <a:latin typeface="Söhne"/>
              </a:rPr>
              <a:t>Offer guidance on exploring vulnerabilities further and understanding the associated risks.</a:t>
            </a:r>
          </a:p>
          <a:p>
            <a:pPr algn="l">
              <a:buFont typeface="Arial" panose="020B0604020202020204" pitchFamily="34" charset="0"/>
              <a:buChar char="•"/>
            </a:pPr>
            <a:r>
              <a:rPr lang="en-US" b="0" i="0" dirty="0">
                <a:solidFill>
                  <a:srgbClr val="D1D5DB"/>
                </a:solidFill>
                <a:effectLst/>
                <a:latin typeface="Söhne"/>
              </a:rPr>
              <a:t>Provide additional resources or references to support participants' continued learning and exploration.</a:t>
            </a: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884320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Discuss the concept of jailbreaking </a:t>
            </a:r>
            <a:r>
              <a:rPr lang="en-US" b="0" i="0" dirty="0" err="1">
                <a:solidFill>
                  <a:srgbClr val="D1D5DB"/>
                </a:solidFill>
                <a:effectLst/>
                <a:latin typeface="Söhne"/>
              </a:rPr>
              <a:t>ChatGPT</a:t>
            </a:r>
            <a:r>
              <a:rPr lang="en-US" b="0" i="0" dirty="0">
                <a:solidFill>
                  <a:srgbClr val="D1D5DB"/>
                </a:solidFill>
                <a:effectLst/>
                <a:latin typeface="Söhne"/>
              </a:rPr>
              <a:t> as a way to explore unconventional prompt styles.</a:t>
            </a:r>
          </a:p>
          <a:p>
            <a:pPr algn="l">
              <a:buFont typeface="Arial" panose="020B0604020202020204" pitchFamily="34" charset="0"/>
              <a:buChar char="•"/>
            </a:pPr>
            <a:r>
              <a:rPr lang="en-US" b="0" i="0" dirty="0">
                <a:solidFill>
                  <a:srgbClr val="D1D5DB"/>
                </a:solidFill>
                <a:effectLst/>
                <a:latin typeface="Söhne"/>
              </a:rPr>
              <a:t>Highlight the potential benefits of unlocking new possibilities and generating creative responses.</a:t>
            </a:r>
          </a:p>
          <a:p>
            <a:pPr algn="l">
              <a:buFont typeface="Arial" panose="020B0604020202020204" pitchFamily="34" charset="0"/>
              <a:buChar char="•"/>
            </a:pPr>
            <a:r>
              <a:rPr lang="en-US" b="0" i="0" dirty="0">
                <a:solidFill>
                  <a:srgbClr val="D1D5DB"/>
                </a:solidFill>
                <a:effectLst/>
                <a:latin typeface="Söhne"/>
              </a:rPr>
              <a:t>Acknowledge the trade-offs, including the possibility of less reliable outputs when using unconventional prompts.</a:t>
            </a:r>
          </a:p>
          <a:p>
            <a:pPr algn="l">
              <a:buFont typeface="Arial" panose="020B0604020202020204" pitchFamily="34" charset="0"/>
              <a:buChar char="•"/>
            </a:pPr>
            <a:r>
              <a:rPr lang="en-US" b="0" i="0" dirty="0">
                <a:solidFill>
                  <a:srgbClr val="D1D5DB"/>
                </a:solidFill>
                <a:effectLst/>
                <a:latin typeface="Söhne"/>
              </a:rPr>
              <a:t>Emphasize the importance of responsible usage, maintaining ethical boundaries, and adhering to </a:t>
            </a:r>
            <a:r>
              <a:rPr lang="en-US" b="0" i="0" dirty="0" err="1">
                <a:solidFill>
                  <a:srgbClr val="D1D5DB"/>
                </a:solidFill>
                <a:effectLst/>
                <a:latin typeface="Söhne"/>
              </a:rPr>
              <a:t>OpenAI's</a:t>
            </a:r>
            <a:r>
              <a:rPr lang="en-US" b="0" i="0" dirty="0">
                <a:solidFill>
                  <a:srgbClr val="D1D5DB"/>
                </a:solidFill>
                <a:effectLst/>
                <a:latin typeface="Söhne"/>
              </a:rPr>
              <a:t> policies while jailbreaking </a:t>
            </a:r>
            <a:r>
              <a:rPr lang="en-US" b="0" i="0" dirty="0" err="1">
                <a:solidFill>
                  <a:srgbClr val="D1D5DB"/>
                </a:solidFill>
                <a:effectLst/>
                <a:latin typeface="Söhne"/>
              </a:rPr>
              <a:t>ChatGPT</a:t>
            </a:r>
            <a:r>
              <a:rPr lang="en-US" b="0" i="0" dirty="0">
                <a:solidFill>
                  <a:srgbClr val="D1D5DB"/>
                </a:solidFill>
                <a:effectLst/>
                <a:latin typeface="Söhne"/>
              </a:rPr>
              <a:t>.</a:t>
            </a: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0158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Start by introducing the hands-on lab session and its objectives.</a:t>
            </a:r>
          </a:p>
          <a:p>
            <a:pPr algn="l">
              <a:buFont typeface="Arial" panose="020B0604020202020204" pitchFamily="34" charset="0"/>
              <a:buChar char="•"/>
            </a:pPr>
            <a:r>
              <a:rPr lang="en-US" b="0" i="0" dirty="0">
                <a:solidFill>
                  <a:srgbClr val="D1D5DB"/>
                </a:solidFill>
                <a:effectLst/>
                <a:latin typeface="Söhne"/>
              </a:rPr>
              <a:t>Emphasize the focus on demonstrating attacks using </a:t>
            </a:r>
            <a:r>
              <a:rPr lang="en-US" b="0" i="0" dirty="0" err="1">
                <a:solidFill>
                  <a:srgbClr val="D1D5DB"/>
                </a:solidFill>
                <a:effectLst/>
                <a:latin typeface="Söhne"/>
              </a:rPr>
              <a:t>ChatGPT</a:t>
            </a:r>
            <a:r>
              <a:rPr lang="en-US" b="0" i="0" dirty="0">
                <a:solidFill>
                  <a:srgbClr val="D1D5DB"/>
                </a:solidFill>
                <a:effectLst/>
                <a:latin typeface="Söhne"/>
              </a:rPr>
              <a:t> and its relevance to cybersecurity.</a:t>
            </a:r>
          </a:p>
          <a:p>
            <a:pPr algn="l">
              <a:buFont typeface="Arial" panose="020B0604020202020204" pitchFamily="34" charset="0"/>
              <a:buChar char="•"/>
            </a:pPr>
            <a:r>
              <a:rPr lang="en-US" b="0" i="0" dirty="0">
                <a:solidFill>
                  <a:srgbClr val="D1D5DB"/>
                </a:solidFill>
                <a:effectLst/>
                <a:latin typeface="Söhne"/>
              </a:rPr>
              <a:t>Provide step-by-step instructions for the lab session, ensuring participants understand the process.</a:t>
            </a:r>
          </a:p>
          <a:p>
            <a:pPr algn="l">
              <a:buFont typeface="Arial" panose="020B0604020202020204" pitchFamily="34" charset="0"/>
              <a:buChar char="•"/>
            </a:pPr>
            <a:r>
              <a:rPr lang="en-US" b="0" i="0" dirty="0">
                <a:solidFill>
                  <a:srgbClr val="D1D5DB"/>
                </a:solidFill>
                <a:effectLst/>
                <a:latin typeface="Söhne"/>
              </a:rPr>
              <a:t>Present specific URLs and endpoints for participants to perform hands-on testing of SQL injection, XSS, and SSRF attacks.</a:t>
            </a:r>
          </a:p>
          <a:p>
            <a:pPr algn="l">
              <a:buFont typeface="Arial" panose="020B0604020202020204" pitchFamily="34" charset="0"/>
              <a:buChar char="•"/>
            </a:pPr>
            <a:r>
              <a:rPr lang="en-US" b="0" i="0" dirty="0">
                <a:solidFill>
                  <a:srgbClr val="D1D5DB"/>
                </a:solidFill>
                <a:effectLst/>
                <a:latin typeface="Söhne"/>
              </a:rPr>
              <a:t>Explain the purpose of each URL and its vulnerability, highlighting the potential impact of successful attacks.</a:t>
            </a:r>
          </a:p>
          <a:p>
            <a:pPr algn="l">
              <a:buFont typeface="Arial" panose="020B0604020202020204" pitchFamily="34" charset="0"/>
              <a:buChar char="•"/>
            </a:pPr>
            <a:r>
              <a:rPr lang="en-US" b="0" i="0" dirty="0">
                <a:solidFill>
                  <a:srgbClr val="D1D5DB"/>
                </a:solidFill>
                <a:effectLst/>
                <a:latin typeface="Söhne"/>
              </a:rPr>
              <a:t>Share sample inputs that participants can use to generate results for each attack scenario.</a:t>
            </a:r>
          </a:p>
          <a:p>
            <a:pPr algn="l">
              <a:buFont typeface="Arial" panose="020B0604020202020204" pitchFamily="34" charset="0"/>
              <a:buChar char="•"/>
            </a:pPr>
            <a:r>
              <a:rPr lang="en-US" b="0" i="0" dirty="0">
                <a:solidFill>
                  <a:srgbClr val="D1D5DB"/>
                </a:solidFill>
                <a:effectLst/>
                <a:latin typeface="Söhne"/>
              </a:rPr>
              <a:t>Clarify the expected outcomes and highlight the significance of the results in demonstrating vulnerabilities and potential impact.</a:t>
            </a:r>
          </a:p>
          <a:p>
            <a:pPr algn="l">
              <a:buFont typeface="Arial" panose="020B0604020202020204" pitchFamily="34" charset="0"/>
              <a:buChar char="•"/>
            </a:pPr>
            <a:r>
              <a:rPr lang="en-US" b="0" i="0" dirty="0">
                <a:solidFill>
                  <a:srgbClr val="D1D5DB"/>
                </a:solidFill>
                <a:effectLst/>
                <a:latin typeface="Söhne"/>
              </a:rPr>
              <a:t>Offer guidance on exploring vulnerabilities further and understanding the associated risks.</a:t>
            </a:r>
          </a:p>
          <a:p>
            <a:pPr algn="l">
              <a:buFont typeface="Arial" panose="020B0604020202020204" pitchFamily="34" charset="0"/>
              <a:buChar char="•"/>
            </a:pPr>
            <a:r>
              <a:rPr lang="en-US" b="0" i="0" dirty="0">
                <a:solidFill>
                  <a:srgbClr val="D1D5DB"/>
                </a:solidFill>
                <a:effectLst/>
                <a:latin typeface="Söhne"/>
              </a:rPr>
              <a:t>Provide additional resources or references to support participants' continued learning and exploration.</a:t>
            </a:r>
          </a:p>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432816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endParaRPr/>
          </a:p>
          <a:p>
            <a:r>
              <a:t>As we near the end of our session, let's take a moment to recap what we've covered today and discuss the consequences of these findings for the future of cybersecurity. We'll also discuss the OODA (Observe, Orient, Decide, Act) loop and its application in cybersecurity, as well as the implications of ChatGPT for both defensive (Blue Team) and offensive (Red Team) cybersecurity professionals.</a:t>
            </a:r>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endParaRPr/>
          </a:p>
          <a:p>
            <a:r>
              <a:t>Before we wrap up, let's take a step back and reflect on the journey we've taken today. We've traced the history of cybersecurity, discussed the role of AI, and explored the current capabilities and limitations of AI in cybersecurity. Looking to the future, we predict continuous improvement in the field. As we conclude, I want to encourage all of you to use the knowledge you've gained today ethically. Remember, we're here to build defenses, not to breach them.</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endParaRPr/>
          </a:p>
          <a:p>
            <a:r>
              <a:t>My name is Blake and I have been working in the field of cybersecurity for several years. Throughout my career, I've witnessed the evolution of cybersecurity threats and the rise of AI as a tool to combat them. Today, I'm excited to share my knowledge with you and explore how ChatGPT can be used in this context.</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endParaRPr dirty="0"/>
          </a:p>
          <a:p>
            <a:r>
              <a:rPr lang="en-US" b="0" i="0" dirty="0" err="1">
                <a:solidFill>
                  <a:srgbClr val="D1D5DB"/>
                </a:solidFill>
                <a:effectLst/>
                <a:latin typeface="Söhne"/>
              </a:rPr>
              <a:t>ChatGPT</a:t>
            </a:r>
            <a:r>
              <a:rPr lang="en-US" b="0" i="0" dirty="0">
                <a:solidFill>
                  <a:srgbClr val="D1D5DB"/>
                </a:solidFill>
                <a:effectLst/>
                <a:latin typeface="Söhne"/>
              </a:rPr>
              <a:t> reached 100 million users swiftly due to its exceptional conversational abilities, continuous learning, democratized access, versatility, user-friendly integration, and reliable performance. T</a:t>
            </a:r>
          </a:p>
          <a:p>
            <a:r>
              <a:rPr lang="en-US" b="0" i="0" dirty="0">
                <a:solidFill>
                  <a:srgbClr val="D1D5DB"/>
                </a:solidFill>
                <a:effectLst/>
                <a:latin typeface="Söhne"/>
              </a:rPr>
              <a:t>These factors set it apart from other technologies and drove widespread adoption across diverse domains.</a:t>
            </a:r>
            <a:endParaRPr lang="en-US" dirty="0"/>
          </a:p>
          <a:p>
            <a:r>
              <a:rPr lang="en-US" dirty="0" err="1"/>
              <a:t>ChatGPT</a:t>
            </a:r>
            <a:r>
              <a:rPr lang="en-US" dirty="0"/>
              <a:t> is a powerful language model developed by </a:t>
            </a:r>
            <a:r>
              <a:rPr lang="en-US" dirty="0" err="1"/>
              <a:t>OpenAI</a:t>
            </a:r>
            <a:r>
              <a:rPr lang="en-US" dirty="0"/>
              <a:t>. It's based on the GPT series of models, designed to generate human-like text based on the context and input they receive. </a:t>
            </a:r>
          </a:p>
          <a:p>
            <a:r>
              <a:rPr dirty="0"/>
              <a:t>In the realm of cybersecurity, </a:t>
            </a:r>
            <a:r>
              <a:rPr dirty="0" err="1"/>
              <a:t>ChatGPT</a:t>
            </a:r>
            <a:r>
              <a:rPr dirty="0"/>
              <a:t> can serve as an invaluable tool, providing resources on cybersecurity topics, assisting in analyzing cyber threats, and offering insights into security vulnerabilities, among other things.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b="0" i="0" dirty="0">
                <a:solidFill>
                  <a:srgbClr val="D1D5DB"/>
                </a:solidFill>
                <a:effectLst/>
                <a:latin typeface="Söhne"/>
              </a:rPr>
              <a:t>The goal of today's session is twofold. First, we aim to communicate key takeaways that will deepen your understanding of AI's role in cybersecurity, including the utilization of </a:t>
            </a:r>
            <a:r>
              <a:rPr lang="en-US" b="0" i="0" dirty="0" err="1">
                <a:solidFill>
                  <a:srgbClr val="D1D5DB"/>
                </a:solidFill>
                <a:effectLst/>
                <a:latin typeface="Söhne"/>
              </a:rPr>
              <a:t>ChatGPT</a:t>
            </a:r>
            <a:r>
              <a:rPr lang="en-US" b="0" i="0" dirty="0">
                <a:solidFill>
                  <a:srgbClr val="D1D5DB"/>
                </a:solidFill>
                <a:effectLst/>
                <a:latin typeface="Söhne"/>
              </a:rPr>
              <a:t>.</a:t>
            </a:r>
          </a:p>
          <a:p>
            <a:r>
              <a:rPr lang="en-US" b="0" i="0" dirty="0">
                <a:solidFill>
                  <a:srgbClr val="D1D5DB"/>
                </a:solidFill>
                <a:effectLst/>
                <a:latin typeface="Söhne"/>
              </a:rPr>
              <a:t>One important takeaway is the significance of prompt engineering, understanding how to effectively phrase questions or prompts to elicit desired responses from the model. </a:t>
            </a:r>
          </a:p>
          <a:p>
            <a:r>
              <a:rPr lang="en-US" b="0" i="0" dirty="0">
                <a:solidFill>
                  <a:srgbClr val="D1D5DB"/>
                </a:solidFill>
                <a:effectLst/>
                <a:latin typeface="Söhne"/>
              </a:rPr>
              <a:t>This skill enables users to maximize the value and accuracy of the information provided by </a:t>
            </a:r>
            <a:r>
              <a:rPr lang="en-US" b="0" i="0" dirty="0" err="1">
                <a:solidFill>
                  <a:srgbClr val="D1D5DB"/>
                </a:solidFill>
                <a:effectLst/>
                <a:latin typeface="Söhne"/>
              </a:rPr>
              <a:t>ChatGPT</a:t>
            </a:r>
            <a:r>
              <a:rPr lang="en-US" b="0" i="0" dirty="0">
                <a:solidFill>
                  <a:srgbClr val="D1D5DB"/>
                </a:solidFill>
                <a:effectLst/>
                <a:latin typeface="Söhne"/>
              </a:rPr>
              <a:t>. </a:t>
            </a:r>
          </a:p>
          <a:p>
            <a:r>
              <a:rPr lang="en-US" b="0" i="0" dirty="0">
                <a:solidFill>
                  <a:srgbClr val="D1D5DB"/>
                </a:solidFill>
                <a:effectLst/>
                <a:latin typeface="Söhne"/>
              </a:rPr>
              <a:t>Second, we want you to see </a:t>
            </a:r>
            <a:r>
              <a:rPr lang="en-US" b="0" i="0" dirty="0" err="1">
                <a:solidFill>
                  <a:srgbClr val="D1D5DB"/>
                </a:solidFill>
                <a:effectLst/>
                <a:latin typeface="Söhne"/>
              </a:rPr>
              <a:t>ChatGPT</a:t>
            </a:r>
            <a:r>
              <a:rPr lang="en-US" b="0" i="0" dirty="0">
                <a:solidFill>
                  <a:srgbClr val="D1D5DB"/>
                </a:solidFill>
                <a:effectLst/>
                <a:latin typeface="Söhne"/>
              </a:rPr>
              <a:t> in action, showcasing its capabilities and how it can assist in securing digital systems.√</a:t>
            </a:r>
          </a:p>
          <a:p>
            <a:r>
              <a:rPr lang="en-US" b="0" i="0" dirty="0">
                <a:solidFill>
                  <a:srgbClr val="D1D5DB"/>
                </a:solidFill>
                <a:effectLst/>
                <a:latin typeface="Söhne"/>
              </a:rPr>
              <a:t>By observing real-world examples and demonstrations, you'll gain insights into the practical applications of </a:t>
            </a:r>
            <a:r>
              <a:rPr lang="en-US" b="0" i="0" dirty="0" err="1">
                <a:solidFill>
                  <a:srgbClr val="D1D5DB"/>
                </a:solidFill>
                <a:effectLst/>
                <a:latin typeface="Söhne"/>
              </a:rPr>
              <a:t>ChatGPT</a:t>
            </a:r>
            <a:r>
              <a:rPr lang="en-US" b="0" i="0" dirty="0">
                <a:solidFill>
                  <a:srgbClr val="D1D5DB"/>
                </a:solidFill>
                <a:effectLst/>
                <a:latin typeface="Söhne"/>
              </a:rPr>
              <a:t> and its potential to enhance cybersecurity practices.</a:t>
            </a:r>
          </a:p>
          <a:p>
            <a:endParaRPr lang="en-US" b="0" i="0" dirty="0">
              <a:solidFill>
                <a:srgbClr val="D1D5DB"/>
              </a:solidFill>
              <a:effectLst/>
              <a:latin typeface="Söhne"/>
            </a:endParaRPr>
          </a:p>
          <a:p>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Deepening understanding of AI's role in cybersecurity:</a:t>
            </a:r>
          </a:p>
          <a:p>
            <a:pPr marL="742950" lvl="1" indent="-285750" algn="l">
              <a:buFont typeface="Arial" panose="020B0604020202020204" pitchFamily="34" charset="0"/>
              <a:buChar char="•"/>
            </a:pPr>
            <a:r>
              <a:rPr lang="en-US" b="0" i="0" dirty="0">
                <a:solidFill>
                  <a:srgbClr val="D1D5DB"/>
                </a:solidFill>
                <a:effectLst/>
                <a:latin typeface="Söhne"/>
              </a:rPr>
              <a:t>Importance of prompt engineering in eliciting desired responses from </a:t>
            </a:r>
            <a:r>
              <a:rPr lang="en-US" b="0" i="0" dirty="0" err="1">
                <a:solidFill>
                  <a:srgbClr val="D1D5DB"/>
                </a:solidFill>
                <a:effectLst/>
                <a:latin typeface="Söhne"/>
              </a:rPr>
              <a:t>ChatGPT</a:t>
            </a:r>
            <a:r>
              <a:rPr lang="en-US" b="0" i="0" dirty="0">
                <a:solidFill>
                  <a:srgbClr val="D1D5DB"/>
                </a:solidFill>
                <a:effectLst/>
                <a:latin typeface="Söhne"/>
              </a:rPr>
              <a:t>.</a:t>
            </a:r>
          </a:p>
          <a:p>
            <a:pPr marL="742950" lvl="1" indent="-285750" algn="l">
              <a:buFont typeface="Arial" panose="020B0604020202020204" pitchFamily="34" charset="0"/>
              <a:buChar char="•"/>
            </a:pPr>
            <a:r>
              <a:rPr lang="en-US" b="0" i="0" dirty="0">
                <a:solidFill>
                  <a:srgbClr val="D1D5DB"/>
                </a:solidFill>
                <a:effectLst/>
                <a:latin typeface="Söhne"/>
              </a:rPr>
              <a:t>Effective phrasing of questions or prompts to maximize </a:t>
            </a:r>
            <a:r>
              <a:rPr lang="en-US" b="0" i="0" dirty="0" err="1">
                <a:solidFill>
                  <a:srgbClr val="D1D5DB"/>
                </a:solidFill>
                <a:effectLst/>
                <a:latin typeface="Söhne"/>
              </a:rPr>
              <a:t>ChatGPT's</a:t>
            </a:r>
            <a:r>
              <a:rPr lang="en-US" b="0" i="0" dirty="0">
                <a:solidFill>
                  <a:srgbClr val="D1D5DB"/>
                </a:solidFill>
                <a:effectLst/>
                <a:latin typeface="Söhne"/>
              </a:rPr>
              <a:t> value and accuracy.</a:t>
            </a:r>
          </a:p>
          <a:p>
            <a:pPr marL="742950" lvl="1" indent="-285750" algn="l">
              <a:buFont typeface="Arial" panose="020B0604020202020204" pitchFamily="34" charset="0"/>
              <a:buChar char="•"/>
            </a:pPr>
            <a:r>
              <a:rPr lang="en-US" b="0" i="0" dirty="0">
                <a:solidFill>
                  <a:srgbClr val="D1D5DB"/>
                </a:solidFill>
                <a:effectLst/>
                <a:latin typeface="Söhne"/>
              </a:rPr>
              <a:t>Significance of prompt engineering in utilizing </a:t>
            </a:r>
            <a:r>
              <a:rPr lang="en-US" b="0" i="0" dirty="0" err="1">
                <a:solidFill>
                  <a:srgbClr val="D1D5DB"/>
                </a:solidFill>
                <a:effectLst/>
                <a:latin typeface="Söhne"/>
              </a:rPr>
              <a:t>ChatGPT</a:t>
            </a:r>
            <a:r>
              <a:rPr lang="en-US" b="0" i="0" dirty="0">
                <a:solidFill>
                  <a:srgbClr val="D1D5DB"/>
                </a:solidFill>
                <a:effectLst/>
                <a:latin typeface="Söhne"/>
              </a:rPr>
              <a:t> as a cybersecurity tool.</a:t>
            </a:r>
          </a:p>
          <a:p>
            <a:pPr algn="l">
              <a:buFont typeface="Arial" panose="020B0604020202020204" pitchFamily="34" charset="0"/>
              <a:buChar char="•"/>
            </a:pPr>
            <a:r>
              <a:rPr lang="en-US" b="0" i="0" dirty="0">
                <a:solidFill>
                  <a:srgbClr val="D1D5DB"/>
                </a:solidFill>
                <a:effectLst/>
                <a:latin typeface="Söhne"/>
              </a:rPr>
              <a:t>Seeing </a:t>
            </a:r>
            <a:r>
              <a:rPr lang="en-US" b="0" i="0" dirty="0" err="1">
                <a:solidFill>
                  <a:srgbClr val="D1D5DB"/>
                </a:solidFill>
                <a:effectLst/>
                <a:latin typeface="Söhne"/>
              </a:rPr>
              <a:t>ChatGPT</a:t>
            </a:r>
            <a:r>
              <a:rPr lang="en-US" b="0" i="0" dirty="0">
                <a:solidFill>
                  <a:srgbClr val="D1D5DB"/>
                </a:solidFill>
                <a:effectLst/>
                <a:latin typeface="Söhne"/>
              </a:rPr>
              <a:t> in action:</a:t>
            </a:r>
          </a:p>
          <a:p>
            <a:pPr marL="742950" lvl="1" indent="-285750" algn="l">
              <a:buFont typeface="Arial" panose="020B0604020202020204" pitchFamily="34" charset="0"/>
              <a:buChar char="•"/>
            </a:pPr>
            <a:r>
              <a:rPr lang="en-US" b="0" i="0" dirty="0">
                <a:solidFill>
                  <a:srgbClr val="D1D5DB"/>
                </a:solidFill>
                <a:effectLst/>
                <a:latin typeface="Söhne"/>
              </a:rPr>
              <a:t>Real-world examples and demonstrations to showcase </a:t>
            </a:r>
            <a:r>
              <a:rPr lang="en-US" b="0" i="0" dirty="0" err="1">
                <a:solidFill>
                  <a:srgbClr val="D1D5DB"/>
                </a:solidFill>
                <a:effectLst/>
                <a:latin typeface="Söhne"/>
              </a:rPr>
              <a:t>ChatGPT's</a:t>
            </a:r>
            <a:r>
              <a:rPr lang="en-US" b="0" i="0" dirty="0">
                <a:solidFill>
                  <a:srgbClr val="D1D5DB"/>
                </a:solidFill>
                <a:effectLst/>
                <a:latin typeface="Söhne"/>
              </a:rPr>
              <a:t> practical applications.</a:t>
            </a:r>
          </a:p>
          <a:p>
            <a:pPr marL="742950" lvl="1" indent="-285750" algn="l">
              <a:buFont typeface="Arial" panose="020B0604020202020204" pitchFamily="34" charset="0"/>
              <a:buChar char="•"/>
            </a:pPr>
            <a:r>
              <a:rPr lang="en-US" b="0" i="0" dirty="0">
                <a:solidFill>
                  <a:srgbClr val="D1D5DB"/>
                </a:solidFill>
                <a:effectLst/>
                <a:latin typeface="Söhne"/>
              </a:rPr>
              <a:t>Insights into how </a:t>
            </a:r>
            <a:r>
              <a:rPr lang="en-US" b="0" i="0" dirty="0" err="1">
                <a:solidFill>
                  <a:srgbClr val="D1D5DB"/>
                </a:solidFill>
                <a:effectLst/>
                <a:latin typeface="Söhne"/>
              </a:rPr>
              <a:t>ChatGPT</a:t>
            </a:r>
            <a:r>
              <a:rPr lang="en-US" b="0" i="0" dirty="0">
                <a:solidFill>
                  <a:srgbClr val="D1D5DB"/>
                </a:solidFill>
                <a:effectLst/>
                <a:latin typeface="Söhne"/>
              </a:rPr>
              <a:t> can enhance cybersecurity practices.</a:t>
            </a:r>
          </a:p>
          <a:p>
            <a:pPr marL="742950" lvl="1" indent="-285750" algn="l">
              <a:buFont typeface="Arial" panose="020B0604020202020204" pitchFamily="34" charset="0"/>
              <a:buChar char="•"/>
            </a:pPr>
            <a:r>
              <a:rPr lang="en-US" b="0" i="0" dirty="0">
                <a:solidFill>
                  <a:srgbClr val="D1D5DB"/>
                </a:solidFill>
                <a:effectLst/>
                <a:latin typeface="Söhne"/>
              </a:rPr>
              <a:t>Observing the potential of </a:t>
            </a:r>
            <a:r>
              <a:rPr lang="en-US" b="0" i="0" dirty="0" err="1">
                <a:solidFill>
                  <a:srgbClr val="D1D5DB"/>
                </a:solidFill>
                <a:effectLst/>
                <a:latin typeface="Söhne"/>
              </a:rPr>
              <a:t>ChatGPT</a:t>
            </a:r>
            <a:r>
              <a:rPr lang="en-US" b="0" i="0" dirty="0">
                <a:solidFill>
                  <a:srgbClr val="D1D5DB"/>
                </a:solidFill>
                <a:effectLst/>
                <a:latin typeface="Söhne"/>
              </a:rPr>
              <a:t> in securing digital systems.</a:t>
            </a:r>
          </a:p>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Prompt engineering involves crafting prompts or questions that elicit desired responses from </a:t>
            </a:r>
            <a:r>
              <a:rPr lang="en-US" b="0" i="0" dirty="0" err="1">
                <a:solidFill>
                  <a:srgbClr val="D1D5DB"/>
                </a:solidFill>
                <a:effectLst/>
                <a:latin typeface="Söhne"/>
              </a:rPr>
              <a:t>ChatGPT</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Effective prompts lead to more accurate and valuable outputs from the model.</a:t>
            </a:r>
          </a:p>
          <a:p>
            <a:pPr algn="l">
              <a:buFont typeface="Arial" panose="020B0604020202020204" pitchFamily="34" charset="0"/>
              <a:buChar char="•"/>
            </a:pPr>
            <a:r>
              <a:rPr lang="en-US" b="0" i="0" dirty="0">
                <a:solidFill>
                  <a:srgbClr val="D1D5DB"/>
                </a:solidFill>
                <a:effectLst/>
                <a:latin typeface="Söhne"/>
              </a:rPr>
              <a:t>Key factors in prompt engineering include phrasing, context, formatting, and instruction clarity.</a:t>
            </a:r>
          </a:p>
          <a:p>
            <a:pPr algn="l">
              <a:buFont typeface="Arial" panose="020B0604020202020204" pitchFamily="34" charset="0"/>
              <a:buChar char="•"/>
            </a:pPr>
            <a:r>
              <a:rPr lang="en-US" b="0" i="0" dirty="0">
                <a:solidFill>
                  <a:srgbClr val="D1D5DB"/>
                </a:solidFill>
                <a:effectLst/>
                <a:latin typeface="Söhne"/>
              </a:rPr>
              <a:t>By mastering prompt engineering, you can harness the full potential of </a:t>
            </a:r>
            <a:r>
              <a:rPr lang="en-US" b="0" i="0" dirty="0" err="1">
                <a:solidFill>
                  <a:srgbClr val="D1D5DB"/>
                </a:solidFill>
                <a:effectLst/>
                <a:latin typeface="Söhne"/>
              </a:rPr>
              <a:t>ChatGPT</a:t>
            </a:r>
            <a:r>
              <a:rPr lang="en-US" b="0" i="0" dirty="0">
                <a:solidFill>
                  <a:srgbClr val="D1D5DB"/>
                </a:solidFill>
                <a:effectLst/>
                <a:latin typeface="Söhne"/>
              </a:rPr>
              <a:t> in various domains.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28996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Questions about cybersecurity best practices.</a:t>
            </a:r>
          </a:p>
          <a:p>
            <a:pPr algn="l">
              <a:buFont typeface="Arial" panose="020B0604020202020204" pitchFamily="34" charset="0"/>
              <a:buChar char="•"/>
            </a:pPr>
            <a:r>
              <a:rPr lang="en-US" b="0" i="0" dirty="0">
                <a:solidFill>
                  <a:srgbClr val="D1D5DB"/>
                </a:solidFill>
                <a:effectLst/>
                <a:latin typeface="Söhne"/>
              </a:rPr>
              <a:t>Requests for explanations of common cybersecurity terms.</a:t>
            </a:r>
          </a:p>
          <a:p>
            <a:pPr algn="l">
              <a:buFont typeface="Arial" panose="020B0604020202020204" pitchFamily="34" charset="0"/>
              <a:buChar char="•"/>
            </a:pPr>
            <a:r>
              <a:rPr lang="en-US" b="0" i="0" dirty="0">
                <a:solidFill>
                  <a:srgbClr val="D1D5DB"/>
                </a:solidFill>
                <a:effectLst/>
                <a:latin typeface="Söhne"/>
              </a:rPr>
              <a:t>Inquiries about specific cybersecurity incidents or threats.</a:t>
            </a:r>
          </a:p>
          <a:p>
            <a:pPr algn="l">
              <a:buFont typeface="Arial" panose="020B0604020202020204" pitchFamily="34" charset="0"/>
              <a:buChar char="•"/>
            </a:pPr>
            <a:r>
              <a:rPr lang="en-US" b="0" i="0" dirty="0">
                <a:solidFill>
                  <a:srgbClr val="D1D5DB"/>
                </a:solidFill>
                <a:effectLst/>
                <a:latin typeface="Söhne"/>
              </a:rPr>
              <a:t>Seeking guidance on secure coding practices.</a:t>
            </a:r>
          </a:p>
          <a:p>
            <a:pPr algn="l">
              <a:buFont typeface="Arial" panose="020B0604020202020204" pitchFamily="34" charset="0"/>
              <a:buChar char="•"/>
            </a:pPr>
            <a:r>
              <a:rPr lang="en-US" b="0" i="0" dirty="0">
                <a:solidFill>
                  <a:srgbClr val="D1D5DB"/>
                </a:solidFill>
                <a:effectLst/>
                <a:latin typeface="Söhne"/>
              </a:rPr>
              <a:t>Asking for assistance in understanding security policies and compliance standards.</a:t>
            </a:r>
          </a:p>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3502711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pPr algn="l">
              <a:buFont typeface="Arial" panose="020B0604020202020204" pitchFamily="34" charset="0"/>
              <a:buChar char="•"/>
            </a:pPr>
            <a:r>
              <a:rPr lang="en-US" b="0" i="0" dirty="0">
                <a:solidFill>
                  <a:srgbClr val="D1D5DB"/>
                </a:solidFill>
                <a:effectLst/>
                <a:latin typeface="Söhne"/>
              </a:rPr>
              <a:t>Requests for personal or confidential information.</a:t>
            </a:r>
          </a:p>
          <a:p>
            <a:pPr algn="l">
              <a:buFont typeface="Arial" panose="020B0604020202020204" pitchFamily="34" charset="0"/>
              <a:buChar char="•"/>
            </a:pPr>
            <a:r>
              <a:rPr lang="en-US" b="0" i="0" dirty="0">
                <a:solidFill>
                  <a:srgbClr val="D1D5DB"/>
                </a:solidFill>
                <a:effectLst/>
                <a:latin typeface="Söhne"/>
              </a:rPr>
              <a:t>Queries involving hacking or illegal activities.</a:t>
            </a:r>
          </a:p>
          <a:p>
            <a:pPr algn="l">
              <a:buFont typeface="Arial" panose="020B0604020202020204" pitchFamily="34" charset="0"/>
              <a:buChar char="•"/>
            </a:pPr>
            <a:r>
              <a:rPr lang="en-US" b="0" i="0" dirty="0">
                <a:solidFill>
                  <a:srgbClr val="D1D5DB"/>
                </a:solidFill>
                <a:effectLst/>
                <a:latin typeface="Söhne"/>
              </a:rPr>
              <a:t>Solicitations for unethical or harmful actions.</a:t>
            </a:r>
          </a:p>
          <a:p>
            <a:pPr algn="l">
              <a:buFont typeface="Arial" panose="020B0604020202020204" pitchFamily="34" charset="0"/>
              <a:buChar char="•"/>
            </a:pPr>
            <a:r>
              <a:rPr lang="en-US" b="0" i="0" dirty="0">
                <a:solidFill>
                  <a:srgbClr val="D1D5DB"/>
                </a:solidFill>
                <a:effectLst/>
                <a:latin typeface="Söhne"/>
              </a:rPr>
              <a:t>Questions seeking assistance in bypassing security measures.</a:t>
            </a:r>
          </a:p>
          <a:p>
            <a:pPr algn="l">
              <a:buFont typeface="Arial" panose="020B0604020202020204" pitchFamily="34" charset="0"/>
              <a:buChar char="•"/>
            </a:pPr>
            <a:r>
              <a:rPr lang="en-US" b="0" i="0" dirty="0">
                <a:solidFill>
                  <a:srgbClr val="D1D5DB"/>
                </a:solidFill>
                <a:effectLst/>
                <a:latin typeface="Söhne"/>
              </a:rPr>
              <a:t>Inquiries that promote harm, discrimination, or hate speech.</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86061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b="0" i="0" dirty="0">
                <a:solidFill>
                  <a:srgbClr val="D1D5DB"/>
                </a:solidFill>
                <a:effectLst/>
                <a:latin typeface="Söhne"/>
              </a:rPr>
              <a:t>Prompt engineering is like having a hilariously witty conversation with yourself! </a:t>
            </a:r>
          </a:p>
          <a:p>
            <a:r>
              <a:rPr lang="en-US" b="0" i="0" dirty="0">
                <a:solidFill>
                  <a:srgbClr val="D1D5DB"/>
                </a:solidFill>
                <a:effectLst/>
                <a:latin typeface="Söhne"/>
              </a:rPr>
              <a:t>This approach allows for a more natural and conversational interaction with the model, as users can provide inputs that align with their intended task without explicitly instructing </a:t>
            </a:r>
            <a:r>
              <a:rPr lang="en-US" b="0" i="0" dirty="0" err="1">
                <a:solidFill>
                  <a:srgbClr val="D1D5DB"/>
                </a:solidFill>
                <a:effectLst/>
                <a:latin typeface="Söhne"/>
              </a:rPr>
              <a:t>ChatGPT</a:t>
            </a:r>
            <a:endParaRPr lang="en-US" b="0" i="0" dirty="0">
              <a:solidFill>
                <a:srgbClr val="D1D5DB"/>
              </a:solidFill>
              <a:effectLst/>
              <a:latin typeface="Söhne"/>
            </a:endParaRPr>
          </a:p>
          <a:p>
            <a:r>
              <a:rPr lang="en-US" b="0" i="0" dirty="0">
                <a:solidFill>
                  <a:srgbClr val="D1D5DB"/>
                </a:solidFill>
                <a:effectLst/>
                <a:latin typeface="Söhne"/>
              </a:rPr>
              <a:t>Instead of explicitly stating the task, users can frame their input in a way that implies the desired response or action from </a:t>
            </a:r>
            <a:r>
              <a:rPr lang="en-US" b="0" i="0" dirty="0" err="1">
                <a:solidFill>
                  <a:srgbClr val="D1D5DB"/>
                </a:solidFill>
                <a:effectLst/>
                <a:latin typeface="Söhne"/>
              </a:rPr>
              <a:t>ChatGPT</a:t>
            </a:r>
            <a:r>
              <a:rPr lang="en-US" b="0" i="0" dirty="0">
                <a:solidFill>
                  <a:srgbClr val="D1D5DB"/>
                </a:solidFill>
                <a:effectLst/>
                <a:latin typeface="Söhne"/>
              </a:rPr>
              <a:t>.</a:t>
            </a:r>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81721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1523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27"/>
          <p:cNvSpPr txBox="1">
            <a:spLocks noGrp="1"/>
          </p:cNvSpPr>
          <p:nvPr>
            <p:ph type="title"/>
          </p:nvPr>
        </p:nvSpPr>
        <p:spPr>
          <a:xfrm>
            <a:off x="601249" y="1474109"/>
            <a:ext cx="42690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26" name="Google Shape;26;p27"/>
          <p:cNvSpPr txBox="1">
            <a:spLocks noGrp="1"/>
          </p:cNvSpPr>
          <p:nvPr>
            <p:ph type="body" idx="1"/>
          </p:nvPr>
        </p:nvSpPr>
        <p:spPr>
          <a:xfrm>
            <a:off x="601249" y="257175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27" name="Google Shape;27;p27"/>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
        <p:nvSpPr>
          <p:cNvPr id="28" name="Google Shape;28;p27"/>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smtClean="0"/>
              <a:t>‹#›</a:t>
            </a:fld>
            <a:endParaRPr lang="en"/>
          </a:p>
        </p:txBody>
      </p:sp>
      <p:pic>
        <p:nvPicPr>
          <p:cNvPr id="29" name="Google Shape;29;p27"/>
          <p:cNvPicPr preferRelativeResize="0"/>
          <p:nvPr/>
        </p:nvPicPr>
        <p:blipFill rotWithShape="1">
          <a:blip r:embed="rId3">
            <a:alphaModFix/>
          </a:blip>
          <a:srcRect/>
          <a:stretch/>
        </p:blipFill>
        <p:spPr>
          <a:xfrm>
            <a:off x="219095" y="139303"/>
            <a:ext cx="1099066" cy="326534"/>
          </a:xfrm>
          <a:prstGeom prst="rect">
            <a:avLst/>
          </a:prstGeom>
          <a:noFill/>
          <a:ln>
            <a:noFill/>
          </a:ln>
        </p:spPr>
      </p:pic>
    </p:spTree>
    <p:extLst>
      <p:ext uri="{BB962C8B-B14F-4D97-AF65-F5344CB8AC3E}">
        <p14:creationId xmlns:p14="http://schemas.microsoft.com/office/powerpoint/2010/main" val="19450552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36"/>
          <p:cNvSpPr txBox="1">
            <a:spLocks noGrp="1"/>
          </p:cNvSpPr>
          <p:nvPr>
            <p:ph type="title"/>
          </p:nvPr>
        </p:nvSpPr>
        <p:spPr>
          <a:xfrm>
            <a:off x="601249" y="685800"/>
            <a:ext cx="41994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65" name="Google Shape;65;p36"/>
          <p:cNvSpPr txBox="1">
            <a:spLocks noGrp="1"/>
          </p:cNvSpPr>
          <p:nvPr>
            <p:ph type="body" idx="1"/>
          </p:nvPr>
        </p:nvSpPr>
        <p:spPr>
          <a:xfrm>
            <a:off x="601249" y="2571750"/>
            <a:ext cx="41994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1400"/>
              <a:buNone/>
              <a:defRPr/>
            </a:lvl1pPr>
            <a:lvl2pPr marL="914400" lvl="1" indent="-228600" algn="l">
              <a:lnSpc>
                <a:spcPct val="100000"/>
              </a:lnSpc>
              <a:spcBef>
                <a:spcPts val="400"/>
              </a:spcBef>
              <a:spcAft>
                <a:spcPts val="0"/>
              </a:spcAft>
              <a:buClr>
                <a:schemeClr val="accent2"/>
              </a:buClr>
              <a:buSzPts val="1400"/>
              <a:buNone/>
              <a:defRPr/>
            </a:lvl2pPr>
            <a:lvl3pPr marL="1371600" lvl="2" indent="-228600" algn="l">
              <a:lnSpc>
                <a:spcPct val="100000"/>
              </a:lnSpc>
              <a:spcBef>
                <a:spcPts val="400"/>
              </a:spcBef>
              <a:spcAft>
                <a:spcPts val="0"/>
              </a:spcAft>
              <a:buClr>
                <a:schemeClr val="dk2"/>
              </a:buClr>
              <a:buSzPts val="1400"/>
              <a:buNone/>
              <a:defRPr/>
            </a:lvl3pPr>
            <a:lvl4pPr marL="1828800" lvl="3" indent="-228600" algn="l">
              <a:lnSpc>
                <a:spcPct val="100000"/>
              </a:lnSpc>
              <a:spcBef>
                <a:spcPts val="400"/>
              </a:spcBef>
              <a:spcAft>
                <a:spcPts val="0"/>
              </a:spcAft>
              <a:buClr>
                <a:schemeClr val="dk2"/>
              </a:buClr>
              <a:buSzPts val="1400"/>
              <a:buNone/>
              <a:defRPr/>
            </a:lvl4pPr>
            <a:lvl5pPr marL="2286000" lvl="4" indent="-228600" algn="l">
              <a:lnSpc>
                <a:spcPct val="100000"/>
              </a:lnSpc>
              <a:spcBef>
                <a:spcPts val="400"/>
              </a:spcBef>
              <a:spcAft>
                <a:spcPts val="0"/>
              </a:spcAft>
              <a:buClr>
                <a:schemeClr val="dk2"/>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66" name="Google Shape;66;p36"/>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7" name="Google Shape;67;p36"/>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68" name="Google Shape;68;p36"/>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012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1" preserve="1">
  <p:cSld name="Title and Content 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37"/>
          <p:cNvSpPr txBox="1">
            <a:spLocks noGrp="1"/>
          </p:cNvSpPr>
          <p:nvPr>
            <p:ph type="title"/>
          </p:nvPr>
        </p:nvSpPr>
        <p:spPr>
          <a:xfrm>
            <a:off x="601249" y="685800"/>
            <a:ext cx="41994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71" name="Google Shape;71;p37"/>
          <p:cNvSpPr txBox="1">
            <a:spLocks noGrp="1"/>
          </p:cNvSpPr>
          <p:nvPr>
            <p:ph type="body" idx="1"/>
          </p:nvPr>
        </p:nvSpPr>
        <p:spPr>
          <a:xfrm>
            <a:off x="601249" y="2571750"/>
            <a:ext cx="41994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1400"/>
              <a:buNone/>
              <a:defRPr/>
            </a:lvl1pPr>
            <a:lvl2pPr marL="914400" lvl="1" indent="-228600" algn="l">
              <a:lnSpc>
                <a:spcPct val="100000"/>
              </a:lnSpc>
              <a:spcBef>
                <a:spcPts val="400"/>
              </a:spcBef>
              <a:spcAft>
                <a:spcPts val="0"/>
              </a:spcAft>
              <a:buClr>
                <a:schemeClr val="accent2"/>
              </a:buClr>
              <a:buSzPts val="1400"/>
              <a:buNone/>
              <a:defRPr/>
            </a:lvl2pPr>
            <a:lvl3pPr marL="1371600" lvl="2" indent="-228600" algn="l">
              <a:lnSpc>
                <a:spcPct val="100000"/>
              </a:lnSpc>
              <a:spcBef>
                <a:spcPts val="400"/>
              </a:spcBef>
              <a:spcAft>
                <a:spcPts val="0"/>
              </a:spcAft>
              <a:buClr>
                <a:schemeClr val="dk2"/>
              </a:buClr>
              <a:buSzPts val="1400"/>
              <a:buNone/>
              <a:defRPr/>
            </a:lvl3pPr>
            <a:lvl4pPr marL="1828800" lvl="3" indent="-228600" algn="l">
              <a:lnSpc>
                <a:spcPct val="100000"/>
              </a:lnSpc>
              <a:spcBef>
                <a:spcPts val="400"/>
              </a:spcBef>
              <a:spcAft>
                <a:spcPts val="0"/>
              </a:spcAft>
              <a:buClr>
                <a:schemeClr val="dk2"/>
              </a:buClr>
              <a:buSzPts val="1400"/>
              <a:buNone/>
              <a:defRPr/>
            </a:lvl4pPr>
            <a:lvl5pPr marL="2286000" lvl="4" indent="-228600" algn="l">
              <a:lnSpc>
                <a:spcPct val="100000"/>
              </a:lnSpc>
              <a:spcBef>
                <a:spcPts val="400"/>
              </a:spcBef>
              <a:spcAft>
                <a:spcPts val="0"/>
              </a:spcAft>
              <a:buClr>
                <a:schemeClr val="dk2"/>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72" name="Google Shape;72;p37"/>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37"/>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74" name="Google Shape;74;p37"/>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29147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itle and Content">
  <p:cSld name="4_Title and Conten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601249" y="1474109"/>
            <a:ext cx="42690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6" name="Google Shape;16;p17"/>
          <p:cNvSpPr txBox="1">
            <a:spLocks noGrp="1"/>
          </p:cNvSpPr>
          <p:nvPr>
            <p:ph type="body" idx="1"/>
          </p:nvPr>
        </p:nvSpPr>
        <p:spPr>
          <a:xfrm>
            <a:off x="601249" y="257175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7" name="Google Shape;17;p17"/>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17"/>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3597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1">
  <p:cSld name="1_Title and Content 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4100"/>
              <a:buFont typeface="Calibri"/>
              <a:buNone/>
              <a:defRPr sz="4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25"/>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800"/>
              </a:spcBef>
              <a:spcAft>
                <a:spcPts val="0"/>
              </a:spcAft>
              <a:buClr>
                <a:schemeClr val="accent1"/>
              </a:buClr>
              <a:buSzPts val="2100"/>
              <a:buNone/>
              <a:defRPr/>
            </a:lvl1pPr>
            <a:lvl2pPr marL="914400" lvl="1" indent="-228600" algn="l" rtl="0">
              <a:lnSpc>
                <a:spcPct val="100000"/>
              </a:lnSpc>
              <a:spcBef>
                <a:spcPts val="400"/>
              </a:spcBef>
              <a:spcAft>
                <a:spcPts val="0"/>
              </a:spcAft>
              <a:buClr>
                <a:schemeClr val="accent2"/>
              </a:buClr>
              <a:buSzPts val="1800"/>
              <a:buNone/>
              <a:defRPr/>
            </a:lvl2pPr>
            <a:lvl3pPr marL="1371600" lvl="2" indent="-228600" algn="l" rtl="0">
              <a:lnSpc>
                <a:spcPct val="100000"/>
              </a:lnSpc>
              <a:spcBef>
                <a:spcPts val="400"/>
              </a:spcBef>
              <a:spcAft>
                <a:spcPts val="0"/>
              </a:spcAft>
              <a:buClr>
                <a:schemeClr val="lt1"/>
              </a:buClr>
              <a:buSzPts val="1500"/>
              <a:buNone/>
              <a:defRPr/>
            </a:lvl3pPr>
            <a:lvl4pPr marL="1828800" lvl="3" indent="-228600" algn="l" rtl="0">
              <a:lnSpc>
                <a:spcPct val="100000"/>
              </a:lnSpc>
              <a:spcBef>
                <a:spcPts val="400"/>
              </a:spcBef>
              <a:spcAft>
                <a:spcPts val="0"/>
              </a:spcAft>
              <a:buClr>
                <a:schemeClr val="lt1"/>
              </a:buClr>
              <a:buSzPts val="1400"/>
              <a:buNone/>
              <a:defRPr/>
            </a:lvl4pPr>
            <a:lvl5pPr marL="2286000" lvl="4" indent="-228600" algn="l" rtl="0">
              <a:lnSpc>
                <a:spcPct val="100000"/>
              </a:lnSpc>
              <a:spcBef>
                <a:spcPts val="400"/>
              </a:spcBef>
              <a:spcAft>
                <a:spcPts val="0"/>
              </a:spcAft>
              <a:buClr>
                <a:schemeClr val="lt1"/>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8" name="Google Shape;118;p2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extLst>
      <p:ext uri="{BB962C8B-B14F-4D97-AF65-F5344CB8AC3E}">
        <p14:creationId xmlns:p14="http://schemas.microsoft.com/office/powerpoint/2010/main" val="3190988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No logo">
  <p:cSld name="Title and Content-No log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4100"/>
              <a:buFont typeface="Calibri"/>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22" name="Google Shape;22;p25"/>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23" name="Google Shape;23;p2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Tree>
    <p:extLst>
      <p:ext uri="{BB962C8B-B14F-4D97-AF65-F5344CB8AC3E}">
        <p14:creationId xmlns:p14="http://schemas.microsoft.com/office/powerpoint/2010/main" val="1792053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_Title and Content" preserve="1">
  <p:cSld name="4_Title and Content">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3" name="Google Shape;83;p19"/>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9"/>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85" name="Google Shape;85;p19"/>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18197208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6"/>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8" name="Google Shape;88;p26"/>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89" name="Google Shape;89;p26"/>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26"/>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71886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32"/>
          <p:cNvSpPr txBox="1">
            <a:spLocks noGrp="1"/>
          </p:cNvSpPr>
          <p:nvPr>
            <p:ph type="title"/>
          </p:nvPr>
        </p:nvSpPr>
        <p:spPr>
          <a:xfrm>
            <a:off x="601249" y="685800"/>
            <a:ext cx="30504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93" name="Google Shape;93;p32"/>
          <p:cNvSpPr txBox="1">
            <a:spLocks noGrp="1"/>
          </p:cNvSpPr>
          <p:nvPr>
            <p:ph type="body" idx="1"/>
          </p:nvPr>
        </p:nvSpPr>
        <p:spPr>
          <a:xfrm>
            <a:off x="601250" y="2571750"/>
            <a:ext cx="30504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94" name="Google Shape;94;p32"/>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2"/>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96" name="Google Shape;96;p3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0873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and Content" preserve="1">
  <p:cSld name="2_Title and Content">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33"/>
          <p:cNvSpPr txBox="1">
            <a:spLocks noGrp="1"/>
          </p:cNvSpPr>
          <p:nvPr>
            <p:ph type="title"/>
          </p:nvPr>
        </p:nvSpPr>
        <p:spPr>
          <a:xfrm>
            <a:off x="601249" y="685800"/>
            <a:ext cx="24447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99" name="Google Shape;99;p33"/>
          <p:cNvSpPr txBox="1">
            <a:spLocks noGrp="1"/>
          </p:cNvSpPr>
          <p:nvPr>
            <p:ph type="body" idx="1"/>
          </p:nvPr>
        </p:nvSpPr>
        <p:spPr>
          <a:xfrm>
            <a:off x="601249" y="2571750"/>
            <a:ext cx="24447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0" name="Google Shape;100;p33"/>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3"/>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2" name="Google Shape;102;p33"/>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4345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_Title and Content" preserve="1">
  <p:cSld name="3_Title and Content">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4"/>
          <p:cNvSpPr txBox="1">
            <a:spLocks noGrp="1"/>
          </p:cNvSpPr>
          <p:nvPr>
            <p:ph type="title"/>
          </p:nvPr>
        </p:nvSpPr>
        <p:spPr>
          <a:xfrm>
            <a:off x="601249" y="413147"/>
            <a:ext cx="7941600" cy="11454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accent1"/>
              </a:buClr>
              <a:buSzPts val="3300"/>
              <a:buFont typeface="Calibri"/>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05" name="Google Shape;105;p34"/>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34"/>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7" name="Google Shape;107;p34"/>
          <p:cNvSpPr txBox="1">
            <a:spLocks noGrp="1"/>
          </p:cNvSpPr>
          <p:nvPr>
            <p:ph type="body" idx="1"/>
          </p:nvPr>
        </p:nvSpPr>
        <p:spPr>
          <a:xfrm>
            <a:off x="601249"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8" name="Google Shape;108;p34"/>
          <p:cNvSpPr txBox="1">
            <a:spLocks noGrp="1"/>
          </p:cNvSpPr>
          <p:nvPr>
            <p:ph type="body" idx="2"/>
          </p:nvPr>
        </p:nvSpPr>
        <p:spPr>
          <a:xfrm>
            <a:off x="4779818"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162460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4_Title and Content">
  <p:cSld name="4_Title and Content">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28"/>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32" name="Google Shape;32;p28"/>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lang="en-US"/>
          </a:p>
        </p:txBody>
      </p:sp>
      <p:sp>
        <p:nvSpPr>
          <p:cNvPr id="33" name="Google Shape;33;p28"/>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smtClean="0"/>
              <a:t>‹#›</a:t>
            </a:fld>
            <a:endParaRPr lang="en"/>
          </a:p>
        </p:txBody>
      </p:sp>
      <p:sp>
        <p:nvSpPr>
          <p:cNvPr id="34" name="Google Shape;34;p28"/>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36163716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Title and Content">
  <p:cSld name="5_Title and Conten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601249" y="1474109"/>
            <a:ext cx="42690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6" name="Google Shape;16;p17"/>
          <p:cNvSpPr txBox="1">
            <a:spLocks noGrp="1"/>
          </p:cNvSpPr>
          <p:nvPr>
            <p:ph type="body" idx="1"/>
          </p:nvPr>
        </p:nvSpPr>
        <p:spPr>
          <a:xfrm>
            <a:off x="601249" y="257175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7" name="Google Shape;17;p17"/>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17"/>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2154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1">
  <p:cSld name="1_Title and Content 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4100"/>
              <a:buFont typeface="Calibri"/>
              <a:buNone/>
              <a:defRPr sz="4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25"/>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800"/>
              </a:spcBef>
              <a:spcAft>
                <a:spcPts val="0"/>
              </a:spcAft>
              <a:buClr>
                <a:schemeClr val="accent1"/>
              </a:buClr>
              <a:buSzPts val="2100"/>
              <a:buNone/>
              <a:defRPr/>
            </a:lvl1pPr>
            <a:lvl2pPr marL="914400" lvl="1" indent="-228600" algn="l" rtl="0">
              <a:lnSpc>
                <a:spcPct val="100000"/>
              </a:lnSpc>
              <a:spcBef>
                <a:spcPts val="400"/>
              </a:spcBef>
              <a:spcAft>
                <a:spcPts val="0"/>
              </a:spcAft>
              <a:buClr>
                <a:schemeClr val="accent2"/>
              </a:buClr>
              <a:buSzPts val="1800"/>
              <a:buNone/>
              <a:defRPr/>
            </a:lvl2pPr>
            <a:lvl3pPr marL="1371600" lvl="2" indent="-228600" algn="l" rtl="0">
              <a:lnSpc>
                <a:spcPct val="100000"/>
              </a:lnSpc>
              <a:spcBef>
                <a:spcPts val="400"/>
              </a:spcBef>
              <a:spcAft>
                <a:spcPts val="0"/>
              </a:spcAft>
              <a:buClr>
                <a:schemeClr val="lt1"/>
              </a:buClr>
              <a:buSzPts val="1500"/>
              <a:buNone/>
              <a:defRPr/>
            </a:lvl3pPr>
            <a:lvl4pPr marL="1828800" lvl="3" indent="-228600" algn="l" rtl="0">
              <a:lnSpc>
                <a:spcPct val="100000"/>
              </a:lnSpc>
              <a:spcBef>
                <a:spcPts val="400"/>
              </a:spcBef>
              <a:spcAft>
                <a:spcPts val="0"/>
              </a:spcAft>
              <a:buClr>
                <a:schemeClr val="lt1"/>
              </a:buClr>
              <a:buSzPts val="1400"/>
              <a:buNone/>
              <a:defRPr/>
            </a:lvl4pPr>
            <a:lvl5pPr marL="2286000" lvl="4" indent="-228600" algn="l" rtl="0">
              <a:lnSpc>
                <a:spcPct val="100000"/>
              </a:lnSpc>
              <a:spcBef>
                <a:spcPts val="400"/>
              </a:spcBef>
              <a:spcAft>
                <a:spcPts val="0"/>
              </a:spcAft>
              <a:buClr>
                <a:schemeClr val="lt1"/>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8" name="Google Shape;118;p2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extLst>
      <p:ext uri="{BB962C8B-B14F-4D97-AF65-F5344CB8AC3E}">
        <p14:creationId xmlns:p14="http://schemas.microsoft.com/office/powerpoint/2010/main" val="3665830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No logo">
  <p:cSld name="Title and Content-No log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4100"/>
              <a:buFont typeface="Calibri"/>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22" name="Google Shape;22;p25"/>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23" name="Google Shape;23;p2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Tree>
    <p:extLst>
      <p:ext uri="{BB962C8B-B14F-4D97-AF65-F5344CB8AC3E}">
        <p14:creationId xmlns:p14="http://schemas.microsoft.com/office/powerpoint/2010/main" val="8948169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7/19/23</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456428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No logo" preserve="1">
  <p:cSld name="Title and Content-No logo">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1374000" y="2335225"/>
            <a:ext cx="6396000" cy="9942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4100"/>
              <a:buFont typeface="Calibri"/>
              <a:buNone/>
              <a:defRPr sz="41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r>
              <a:rPr lang="en-US"/>
              <a:t>Click to edit Master title style</a:t>
            </a:r>
            <a:endParaRPr/>
          </a:p>
        </p:txBody>
      </p:sp>
    </p:spTree>
    <p:extLst>
      <p:ext uri="{BB962C8B-B14F-4D97-AF65-F5344CB8AC3E}">
        <p14:creationId xmlns:p14="http://schemas.microsoft.com/office/powerpoint/2010/main" val="22186966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Title and Content 2" preserve="1">
  <p:cSld name="4_Title and Content 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642750" y="401525"/>
            <a:ext cx="7577400" cy="5580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0"/>
              </a:spcBef>
              <a:spcAft>
                <a:spcPts val="0"/>
              </a:spcAft>
              <a:buClr>
                <a:schemeClr val="lt1"/>
              </a:buClr>
              <a:buSzPts val="1400"/>
              <a:buFont typeface="Calibri"/>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r>
              <a:rPr lang="en-US"/>
              <a:t>Click to edit Master title style</a:t>
            </a:r>
            <a:endParaRPr/>
          </a:p>
        </p:txBody>
      </p:sp>
      <p:sp>
        <p:nvSpPr>
          <p:cNvPr id="118" name="Google Shape;118;p2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52732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 1" preserve="1">
  <p:cSld name="Custom Layout 1 1">
    <p:bg>
      <p:bgPr>
        <a:solidFill>
          <a:schemeClr val="lt1"/>
        </a:solidFill>
        <a:effectLst/>
      </p:bgPr>
    </p:bg>
    <p:spTree>
      <p:nvGrpSpPr>
        <p:cNvPr id="1" name="Shape 119"/>
        <p:cNvGrpSpPr/>
        <p:nvPr/>
      </p:nvGrpSpPr>
      <p:grpSpPr>
        <a:xfrm>
          <a:off x="0" y="0"/>
          <a:ext cx="0" cy="0"/>
          <a:chOff x="0" y="0"/>
          <a:chExt cx="0" cy="0"/>
        </a:xfrm>
      </p:grpSpPr>
      <p:pic>
        <p:nvPicPr>
          <p:cNvPr id="120" name="Google Shape;120;p23"/>
          <p:cNvPicPr preferRelativeResize="0"/>
          <p:nvPr/>
        </p:nvPicPr>
        <p:blipFill rotWithShape="1">
          <a:blip r:embed="rId2">
            <a:alphaModFix amt="4000"/>
          </a:blip>
          <a:srcRect l="8958"/>
          <a:stretch/>
        </p:blipFill>
        <p:spPr>
          <a:xfrm>
            <a:off x="0" y="1632350"/>
            <a:ext cx="6037125" cy="3868700"/>
          </a:xfrm>
          <a:prstGeom prst="rect">
            <a:avLst/>
          </a:prstGeom>
          <a:noFill/>
          <a:ln>
            <a:noFill/>
          </a:ln>
        </p:spPr>
      </p:pic>
      <p:sp>
        <p:nvSpPr>
          <p:cNvPr id="121" name="Google Shape;121;p23"/>
          <p:cNvSpPr txBox="1">
            <a:spLocks noGrp="1"/>
          </p:cNvSpPr>
          <p:nvPr>
            <p:ph type="title"/>
          </p:nvPr>
        </p:nvSpPr>
        <p:spPr>
          <a:xfrm>
            <a:off x="628650" y="654500"/>
            <a:ext cx="35307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300"/>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pic>
        <p:nvPicPr>
          <p:cNvPr id="122" name="Google Shape;122;p23"/>
          <p:cNvPicPr preferRelativeResize="0"/>
          <p:nvPr/>
        </p:nvPicPr>
        <p:blipFill rotWithShape="1">
          <a:blip r:embed="rId3">
            <a:alphaModFix/>
          </a:blip>
          <a:srcRect l="29" r="18"/>
          <a:stretch/>
        </p:blipFill>
        <p:spPr>
          <a:xfrm>
            <a:off x="8008870" y="173525"/>
            <a:ext cx="921931" cy="273900"/>
          </a:xfrm>
          <a:prstGeom prst="rect">
            <a:avLst/>
          </a:prstGeom>
          <a:noFill/>
          <a:ln>
            <a:noFill/>
          </a:ln>
        </p:spPr>
      </p:pic>
    </p:spTree>
    <p:extLst>
      <p:ext uri="{BB962C8B-B14F-4D97-AF65-F5344CB8AC3E}">
        <p14:creationId xmlns:p14="http://schemas.microsoft.com/office/powerpoint/2010/main" val="27854043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and Content" preserve="1">
  <p:cSld name="3_Title and Content">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97905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and Content 1" preserve="1">
  <p:cSld name="1_Title and Content 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38"/>
          <p:cNvSpPr txBox="1">
            <a:spLocks noGrp="1"/>
          </p:cNvSpPr>
          <p:nvPr>
            <p:ph type="title"/>
          </p:nvPr>
        </p:nvSpPr>
        <p:spPr>
          <a:xfrm>
            <a:off x="929250" y="1379450"/>
            <a:ext cx="7022100" cy="9942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4100"/>
              <a:buFont typeface="Calibri"/>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pic>
        <p:nvPicPr>
          <p:cNvPr id="127" name="Google Shape;127;p38"/>
          <p:cNvPicPr preferRelativeResize="0"/>
          <p:nvPr/>
        </p:nvPicPr>
        <p:blipFill rotWithShape="1">
          <a:blip r:embed="rId3">
            <a:alphaModFix/>
          </a:blip>
          <a:srcRect/>
          <a:stretch/>
        </p:blipFill>
        <p:spPr>
          <a:xfrm>
            <a:off x="3558475" y="510050"/>
            <a:ext cx="2027049" cy="602225"/>
          </a:xfrm>
          <a:prstGeom prst="rect">
            <a:avLst/>
          </a:prstGeom>
          <a:noFill/>
          <a:ln>
            <a:noFill/>
          </a:ln>
        </p:spPr>
      </p:pic>
    </p:spTree>
    <p:extLst>
      <p:ext uri="{BB962C8B-B14F-4D97-AF65-F5344CB8AC3E}">
        <p14:creationId xmlns:p14="http://schemas.microsoft.com/office/powerpoint/2010/main" val="14268717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Title and Content" preserve="1">
  <p:cSld name="4_Title and Content">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39"/>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30" name="Google Shape;130;p39"/>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1" name="Google Shape;131;p39"/>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133642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Page Number">
  <p:cSld name="1_Title and Content-Page Number">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29"/>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4100"/>
              <a:buFont typeface="Calibri"/>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37" name="Google Shape;37;p29"/>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38" name="Google Shape;38;p29"/>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
        <p:nvSpPr>
          <p:cNvPr id="39" name="Google Shape;39;p29"/>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727490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1" preserve="1">
  <p:cSld name="Custom Layout 1">
    <p:bg>
      <p:bgPr>
        <a:solidFill>
          <a:schemeClr val="lt1"/>
        </a:solidFill>
        <a:effectLst/>
      </p:bgPr>
    </p:bg>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628650" y="654500"/>
            <a:ext cx="35307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300"/>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pic>
        <p:nvPicPr>
          <p:cNvPr id="134" name="Google Shape;134;p40"/>
          <p:cNvPicPr preferRelativeResize="0"/>
          <p:nvPr/>
        </p:nvPicPr>
        <p:blipFill rotWithShape="1">
          <a:blip r:embed="rId2">
            <a:alphaModFix/>
          </a:blip>
          <a:srcRect/>
          <a:stretch/>
        </p:blipFill>
        <p:spPr>
          <a:xfrm>
            <a:off x="4572000" y="0"/>
            <a:ext cx="4572001" cy="5143499"/>
          </a:xfrm>
          <a:prstGeom prst="rect">
            <a:avLst/>
          </a:prstGeom>
          <a:noFill/>
          <a:ln>
            <a:noFill/>
          </a:ln>
        </p:spPr>
      </p:pic>
      <p:pic>
        <p:nvPicPr>
          <p:cNvPr id="135" name="Google Shape;135;p40"/>
          <p:cNvPicPr preferRelativeResize="0"/>
          <p:nvPr/>
        </p:nvPicPr>
        <p:blipFill rotWithShape="1">
          <a:blip r:embed="rId3">
            <a:alphaModFix/>
          </a:blip>
          <a:srcRect/>
          <a:stretch/>
        </p:blipFill>
        <p:spPr>
          <a:xfrm>
            <a:off x="8008870" y="173525"/>
            <a:ext cx="921930" cy="273900"/>
          </a:xfrm>
          <a:prstGeom prst="rect">
            <a:avLst/>
          </a:prstGeom>
          <a:noFill/>
          <a:ln>
            <a:noFill/>
          </a:ln>
        </p:spPr>
      </p:pic>
    </p:spTree>
    <p:extLst>
      <p:ext uri="{BB962C8B-B14F-4D97-AF65-F5344CB8AC3E}">
        <p14:creationId xmlns:p14="http://schemas.microsoft.com/office/powerpoint/2010/main" val="707510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_Title and Content 1" preserve="1">
  <p:cSld name="4_Title and Content 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41"/>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38" name="Google Shape;138;p41"/>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39" name="Google Shape;139;p41"/>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40" name="Google Shape;140;p41"/>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4173316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Page Number" preserve="1">
  <p:cSld name="1_Title and Content-Page Number">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42"/>
          <p:cNvSpPr txBox="1">
            <a:spLocks noGrp="1"/>
          </p:cNvSpPr>
          <p:nvPr>
            <p:ph type="body" idx="1"/>
          </p:nvPr>
        </p:nvSpPr>
        <p:spPr>
          <a:xfrm>
            <a:off x="4246323" y="1818295"/>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43" name="Google Shape;143;p42"/>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4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45" name="Google Shape;145;p42"/>
          <p:cNvSpPr txBox="1">
            <a:spLocks noGrp="1"/>
          </p:cNvSpPr>
          <p:nvPr>
            <p:ph type="title"/>
          </p:nvPr>
        </p:nvSpPr>
        <p:spPr>
          <a:xfrm>
            <a:off x="601250" y="2551950"/>
            <a:ext cx="29343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Tree>
    <p:extLst>
      <p:ext uri="{BB962C8B-B14F-4D97-AF65-F5344CB8AC3E}">
        <p14:creationId xmlns:p14="http://schemas.microsoft.com/office/powerpoint/2010/main" val="676671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and Content" preserve="1">
  <p:cSld name="1_Title and Content">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43"/>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48" name="Google Shape;148;p43"/>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49" name="Google Shape;149;p43"/>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43"/>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955367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51"/>
        <p:cNvGrpSpPr/>
        <p:nvPr/>
      </p:nvGrpSpPr>
      <p:grpSpPr>
        <a:xfrm>
          <a:off x="0" y="0"/>
          <a:ext cx="0" cy="0"/>
          <a:chOff x="0" y="0"/>
          <a:chExt cx="0" cy="0"/>
        </a:xfrm>
      </p:grpSpPr>
      <p:sp>
        <p:nvSpPr>
          <p:cNvPr id="152" name="Google Shape;152;p44"/>
          <p:cNvSpPr/>
          <p:nvPr/>
        </p:nvSpPr>
        <p:spPr>
          <a:xfrm rot="-5400000">
            <a:off x="4427850" y="437325"/>
            <a:ext cx="288300" cy="9147000"/>
          </a:xfrm>
          <a:prstGeom prst="rect">
            <a:avLst/>
          </a:prstGeom>
          <a:gradFill>
            <a:gsLst>
              <a:gs pos="0">
                <a:schemeClr val="accent3"/>
              </a:gs>
              <a:gs pos="5000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4"/>
          <p:cNvSpPr txBox="1">
            <a:spLocks noGrp="1"/>
          </p:cNvSpPr>
          <p:nvPr>
            <p:ph type="title"/>
          </p:nvPr>
        </p:nvSpPr>
        <p:spPr>
          <a:xfrm>
            <a:off x="0" y="0"/>
            <a:ext cx="9144000" cy="744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SzPts val="3300"/>
              <a:buFont typeface="Corbel"/>
              <a:buNone/>
              <a:defRPr>
                <a:latin typeface="Corbel"/>
                <a:ea typeface="Corbel"/>
                <a:cs typeface="Corbel"/>
                <a:sym typeface="Corbel"/>
              </a:defRPr>
            </a:lvl1pPr>
            <a:lvl2pPr lvl="1" algn="l">
              <a:lnSpc>
                <a:spcPct val="100000"/>
              </a:lnSpc>
              <a:spcBef>
                <a:spcPts val="0"/>
              </a:spcBef>
              <a:spcAft>
                <a:spcPts val="0"/>
              </a:spcAft>
              <a:buSzPts val="1100"/>
              <a:buFont typeface="Corbel"/>
              <a:buNone/>
              <a:defRPr>
                <a:latin typeface="Corbel"/>
                <a:ea typeface="Corbel"/>
                <a:cs typeface="Corbel"/>
                <a:sym typeface="Corbel"/>
              </a:defRPr>
            </a:lvl2pPr>
            <a:lvl3pPr lvl="2" algn="l">
              <a:lnSpc>
                <a:spcPct val="100000"/>
              </a:lnSpc>
              <a:spcBef>
                <a:spcPts val="0"/>
              </a:spcBef>
              <a:spcAft>
                <a:spcPts val="0"/>
              </a:spcAft>
              <a:buSzPts val="1100"/>
              <a:buFont typeface="Corbel"/>
              <a:buNone/>
              <a:defRPr>
                <a:latin typeface="Corbel"/>
                <a:ea typeface="Corbel"/>
                <a:cs typeface="Corbel"/>
                <a:sym typeface="Corbel"/>
              </a:defRPr>
            </a:lvl3pPr>
            <a:lvl4pPr lvl="3" algn="l">
              <a:lnSpc>
                <a:spcPct val="100000"/>
              </a:lnSpc>
              <a:spcBef>
                <a:spcPts val="0"/>
              </a:spcBef>
              <a:spcAft>
                <a:spcPts val="0"/>
              </a:spcAft>
              <a:buSzPts val="1100"/>
              <a:buFont typeface="Corbel"/>
              <a:buNone/>
              <a:defRPr>
                <a:latin typeface="Corbel"/>
                <a:ea typeface="Corbel"/>
                <a:cs typeface="Corbel"/>
                <a:sym typeface="Corbel"/>
              </a:defRPr>
            </a:lvl4pPr>
            <a:lvl5pPr lvl="4" algn="l">
              <a:lnSpc>
                <a:spcPct val="100000"/>
              </a:lnSpc>
              <a:spcBef>
                <a:spcPts val="0"/>
              </a:spcBef>
              <a:spcAft>
                <a:spcPts val="0"/>
              </a:spcAft>
              <a:buSzPts val="1100"/>
              <a:buFont typeface="Corbel"/>
              <a:buNone/>
              <a:defRPr>
                <a:latin typeface="Corbel"/>
                <a:ea typeface="Corbel"/>
                <a:cs typeface="Corbel"/>
                <a:sym typeface="Corbel"/>
              </a:defRPr>
            </a:lvl5pPr>
            <a:lvl6pPr lvl="5" algn="l">
              <a:lnSpc>
                <a:spcPct val="100000"/>
              </a:lnSpc>
              <a:spcBef>
                <a:spcPts val="0"/>
              </a:spcBef>
              <a:spcAft>
                <a:spcPts val="0"/>
              </a:spcAft>
              <a:buSzPts val="1100"/>
              <a:buFont typeface="Corbel"/>
              <a:buNone/>
              <a:defRPr>
                <a:latin typeface="Corbel"/>
                <a:ea typeface="Corbel"/>
                <a:cs typeface="Corbel"/>
                <a:sym typeface="Corbel"/>
              </a:defRPr>
            </a:lvl6pPr>
            <a:lvl7pPr lvl="6" algn="l">
              <a:lnSpc>
                <a:spcPct val="100000"/>
              </a:lnSpc>
              <a:spcBef>
                <a:spcPts val="0"/>
              </a:spcBef>
              <a:spcAft>
                <a:spcPts val="0"/>
              </a:spcAft>
              <a:buSzPts val="1100"/>
              <a:buFont typeface="Corbel"/>
              <a:buNone/>
              <a:defRPr>
                <a:latin typeface="Corbel"/>
                <a:ea typeface="Corbel"/>
                <a:cs typeface="Corbel"/>
                <a:sym typeface="Corbel"/>
              </a:defRPr>
            </a:lvl7pPr>
            <a:lvl8pPr lvl="7" algn="l">
              <a:lnSpc>
                <a:spcPct val="100000"/>
              </a:lnSpc>
              <a:spcBef>
                <a:spcPts val="0"/>
              </a:spcBef>
              <a:spcAft>
                <a:spcPts val="0"/>
              </a:spcAft>
              <a:buSzPts val="1100"/>
              <a:buFont typeface="Corbel"/>
              <a:buNone/>
              <a:defRPr>
                <a:latin typeface="Corbel"/>
                <a:ea typeface="Corbel"/>
                <a:cs typeface="Corbel"/>
                <a:sym typeface="Corbel"/>
              </a:defRPr>
            </a:lvl8pPr>
            <a:lvl9pPr lvl="8" algn="l">
              <a:lnSpc>
                <a:spcPct val="100000"/>
              </a:lnSpc>
              <a:spcBef>
                <a:spcPts val="0"/>
              </a:spcBef>
              <a:spcAft>
                <a:spcPts val="0"/>
              </a:spcAft>
              <a:buSzPts val="1100"/>
              <a:buFont typeface="Corbel"/>
              <a:buNone/>
              <a:defRPr>
                <a:latin typeface="Corbel"/>
                <a:ea typeface="Corbel"/>
                <a:cs typeface="Corbel"/>
                <a:sym typeface="Corbel"/>
              </a:defRPr>
            </a:lvl9pPr>
          </a:lstStyle>
          <a:p>
            <a:r>
              <a:rPr lang="en-US"/>
              <a:t>Click to edit Master title style</a:t>
            </a:r>
            <a:endParaRPr/>
          </a:p>
        </p:txBody>
      </p:sp>
      <p:sp>
        <p:nvSpPr>
          <p:cNvPr id="154" name="Google Shape;154;p44"/>
          <p:cNvSpPr txBox="1">
            <a:spLocks noGrp="1"/>
          </p:cNvSpPr>
          <p:nvPr>
            <p:ph type="body" idx="1"/>
          </p:nvPr>
        </p:nvSpPr>
        <p:spPr>
          <a:xfrm>
            <a:off x="311700" y="744600"/>
            <a:ext cx="8520600" cy="4005300"/>
          </a:xfrm>
          <a:prstGeom prst="rect">
            <a:avLst/>
          </a:prstGeom>
          <a:noFill/>
          <a:ln>
            <a:noFill/>
          </a:ln>
        </p:spPr>
        <p:txBody>
          <a:bodyPr spcFirstLastPara="1" wrap="square" lIns="68575" tIns="34275" rIns="68575" bIns="34275" anchor="t" anchorCtr="0">
            <a:normAutofit/>
          </a:bodyPr>
          <a:lstStyle>
            <a:lvl1pPr marL="457200" lvl="0" indent="-228600" algn="l">
              <a:lnSpc>
                <a:spcPct val="115000"/>
              </a:lnSpc>
              <a:spcBef>
                <a:spcPts val="800"/>
              </a:spcBef>
              <a:spcAft>
                <a:spcPts val="0"/>
              </a:spcAft>
              <a:buSzPts val="2100"/>
              <a:buNone/>
              <a:defRPr sz="2800"/>
            </a:lvl1pPr>
            <a:lvl2pPr marL="914400" lvl="1" indent="-228600" algn="l">
              <a:lnSpc>
                <a:spcPct val="115000"/>
              </a:lnSpc>
              <a:spcBef>
                <a:spcPts val="400"/>
              </a:spcBef>
              <a:spcAft>
                <a:spcPts val="0"/>
              </a:spcAft>
              <a:buSzPts val="2000"/>
              <a:buNone/>
              <a:defRPr sz="2000"/>
            </a:lvl2pPr>
            <a:lvl3pPr marL="1371600" lvl="2" indent="-228600" algn="l">
              <a:lnSpc>
                <a:spcPct val="115000"/>
              </a:lnSpc>
              <a:spcBef>
                <a:spcPts val="400"/>
              </a:spcBef>
              <a:spcAft>
                <a:spcPts val="0"/>
              </a:spcAft>
              <a:buSzPts val="1600"/>
              <a:buNone/>
              <a:defRPr sz="1600"/>
            </a:lvl3pPr>
            <a:lvl4pPr marL="1828800" lvl="3" indent="-228600" algn="l">
              <a:lnSpc>
                <a:spcPct val="115000"/>
              </a:lnSpc>
              <a:spcBef>
                <a:spcPts val="400"/>
              </a:spcBef>
              <a:spcAft>
                <a:spcPts val="0"/>
              </a:spcAft>
              <a:buSzPts val="1400"/>
              <a:buNone/>
              <a:defRPr/>
            </a:lvl4pPr>
            <a:lvl5pPr marL="2286000" lvl="4" indent="-228600" algn="l">
              <a:lnSpc>
                <a:spcPct val="115000"/>
              </a:lnSpc>
              <a:spcBef>
                <a:spcPts val="400"/>
              </a:spcBef>
              <a:spcAft>
                <a:spcPts val="0"/>
              </a:spcAft>
              <a:buSzPts val="1400"/>
              <a:buNone/>
              <a:defRPr/>
            </a:lvl5pPr>
            <a:lvl6pPr marL="2743200" lvl="5" indent="-317500" algn="l">
              <a:lnSpc>
                <a:spcPct val="115000"/>
              </a:lnSpc>
              <a:spcBef>
                <a:spcPts val="400"/>
              </a:spcBef>
              <a:spcAft>
                <a:spcPts val="0"/>
              </a:spcAft>
              <a:buSzPts val="1400"/>
              <a:buChar char="•"/>
              <a:defRPr/>
            </a:lvl6pPr>
            <a:lvl7pPr marL="3200400" lvl="6" indent="-317500" algn="l">
              <a:lnSpc>
                <a:spcPct val="115000"/>
              </a:lnSpc>
              <a:spcBef>
                <a:spcPts val="400"/>
              </a:spcBef>
              <a:spcAft>
                <a:spcPts val="0"/>
              </a:spcAft>
              <a:buSzPts val="1400"/>
              <a:buChar char="•"/>
              <a:defRPr/>
            </a:lvl7pPr>
            <a:lvl8pPr marL="3657600" lvl="7" indent="-317500" algn="l">
              <a:lnSpc>
                <a:spcPct val="115000"/>
              </a:lnSpc>
              <a:spcBef>
                <a:spcPts val="400"/>
              </a:spcBef>
              <a:spcAft>
                <a:spcPts val="0"/>
              </a:spcAft>
              <a:buSzPts val="1400"/>
              <a:buChar char="•"/>
              <a:defRPr/>
            </a:lvl8pPr>
            <a:lvl9pPr marL="4114800" lvl="8" indent="-317500" algn="l">
              <a:lnSpc>
                <a:spcPct val="115000"/>
              </a:lnSpc>
              <a:spcBef>
                <a:spcPts val="400"/>
              </a:spcBef>
              <a:spcAft>
                <a:spcPts val="0"/>
              </a:spcAft>
              <a:buSzPts val="1400"/>
              <a:buChar char="•"/>
              <a:defRPr/>
            </a:lvl9pPr>
          </a:lstStyle>
          <a:p>
            <a:pPr lvl="0"/>
            <a:r>
              <a:rPr lang="en-US"/>
              <a:t>Click to edit Master text styles</a:t>
            </a:r>
          </a:p>
        </p:txBody>
      </p:sp>
      <p:sp>
        <p:nvSpPr>
          <p:cNvPr id="155" name="Google Shape;155;p44"/>
          <p:cNvSpPr txBox="1">
            <a:spLocks noGrp="1"/>
          </p:cNvSpPr>
          <p:nvPr>
            <p:ph type="sldNum" idx="12"/>
          </p:nvPr>
        </p:nvSpPr>
        <p:spPr>
          <a:xfrm>
            <a:off x="8658450" y="4866600"/>
            <a:ext cx="485700" cy="2883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6" name="Google Shape;156;p44"/>
          <p:cNvSpPr txBox="1"/>
          <p:nvPr/>
        </p:nvSpPr>
        <p:spPr>
          <a:xfrm>
            <a:off x="2617800" y="4866675"/>
            <a:ext cx="3908400" cy="2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Open Sans"/>
                <a:ea typeface="Open Sans"/>
                <a:cs typeface="Open Sans"/>
                <a:sym typeface="Open Sans"/>
              </a:rPr>
              <a:t>© 2020 StackRox. All Rights Reserved.</a:t>
            </a:r>
            <a:endParaRPr sz="800" b="0" i="0" u="none" strike="noStrike" cap="none">
              <a:solidFill>
                <a:schemeClr val="lt2"/>
              </a:solidFill>
              <a:latin typeface="Open Sans"/>
              <a:ea typeface="Open Sans"/>
              <a:cs typeface="Open Sans"/>
              <a:sym typeface="Open Sans"/>
            </a:endParaRPr>
          </a:p>
        </p:txBody>
      </p:sp>
      <p:pic>
        <p:nvPicPr>
          <p:cNvPr id="157" name="Google Shape;157;p44"/>
          <p:cNvPicPr preferRelativeResize="0"/>
          <p:nvPr/>
        </p:nvPicPr>
        <p:blipFill rotWithShape="1">
          <a:blip r:embed="rId2">
            <a:alphaModFix/>
          </a:blip>
          <a:srcRect/>
          <a:stretch/>
        </p:blipFill>
        <p:spPr>
          <a:xfrm>
            <a:off x="0" y="4866675"/>
            <a:ext cx="911634" cy="288301"/>
          </a:xfrm>
          <a:prstGeom prst="rect">
            <a:avLst/>
          </a:prstGeom>
          <a:noFill/>
          <a:ln>
            <a:noFill/>
          </a:ln>
        </p:spPr>
      </p:pic>
    </p:spTree>
    <p:extLst>
      <p:ext uri="{BB962C8B-B14F-4D97-AF65-F5344CB8AC3E}">
        <p14:creationId xmlns:p14="http://schemas.microsoft.com/office/powerpoint/2010/main" val="25504192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_Title and Content">
  <p:cSld name="5_Title and Conten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7"/>
          <p:cNvSpPr txBox="1">
            <a:spLocks noGrp="1"/>
          </p:cNvSpPr>
          <p:nvPr>
            <p:ph type="title"/>
          </p:nvPr>
        </p:nvSpPr>
        <p:spPr>
          <a:xfrm>
            <a:off x="601249" y="1474109"/>
            <a:ext cx="42690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6" name="Google Shape;16;p17"/>
          <p:cNvSpPr txBox="1">
            <a:spLocks noGrp="1"/>
          </p:cNvSpPr>
          <p:nvPr>
            <p:ph type="body" idx="1"/>
          </p:nvPr>
        </p:nvSpPr>
        <p:spPr>
          <a:xfrm>
            <a:off x="601249" y="257175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7" name="Google Shape;17;p17"/>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17"/>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844143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Title and Content 1">
  <p:cSld name="2_Title and Content 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4100"/>
              <a:buFont typeface="Calibri"/>
              <a:buNone/>
              <a:defRPr sz="41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7" name="Google Shape;117;p25"/>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800"/>
              </a:spcBef>
              <a:spcAft>
                <a:spcPts val="0"/>
              </a:spcAft>
              <a:buClr>
                <a:schemeClr val="accent1"/>
              </a:buClr>
              <a:buSzPts val="2100"/>
              <a:buNone/>
              <a:defRPr/>
            </a:lvl1pPr>
            <a:lvl2pPr marL="914400" lvl="1" indent="-228600" algn="l" rtl="0">
              <a:lnSpc>
                <a:spcPct val="100000"/>
              </a:lnSpc>
              <a:spcBef>
                <a:spcPts val="400"/>
              </a:spcBef>
              <a:spcAft>
                <a:spcPts val="0"/>
              </a:spcAft>
              <a:buClr>
                <a:schemeClr val="accent2"/>
              </a:buClr>
              <a:buSzPts val="1800"/>
              <a:buNone/>
              <a:defRPr/>
            </a:lvl2pPr>
            <a:lvl3pPr marL="1371600" lvl="2" indent="-228600" algn="l" rtl="0">
              <a:lnSpc>
                <a:spcPct val="100000"/>
              </a:lnSpc>
              <a:spcBef>
                <a:spcPts val="400"/>
              </a:spcBef>
              <a:spcAft>
                <a:spcPts val="0"/>
              </a:spcAft>
              <a:buClr>
                <a:schemeClr val="lt1"/>
              </a:buClr>
              <a:buSzPts val="1500"/>
              <a:buNone/>
              <a:defRPr/>
            </a:lvl3pPr>
            <a:lvl4pPr marL="1828800" lvl="3" indent="-228600" algn="l" rtl="0">
              <a:lnSpc>
                <a:spcPct val="100000"/>
              </a:lnSpc>
              <a:spcBef>
                <a:spcPts val="400"/>
              </a:spcBef>
              <a:spcAft>
                <a:spcPts val="0"/>
              </a:spcAft>
              <a:buClr>
                <a:schemeClr val="lt1"/>
              </a:buClr>
              <a:buSzPts val="1400"/>
              <a:buNone/>
              <a:defRPr/>
            </a:lvl4pPr>
            <a:lvl5pPr marL="2286000" lvl="4" indent="-228600" algn="l" rtl="0">
              <a:lnSpc>
                <a:spcPct val="100000"/>
              </a:lnSpc>
              <a:spcBef>
                <a:spcPts val="400"/>
              </a:spcBef>
              <a:spcAft>
                <a:spcPts val="0"/>
              </a:spcAft>
              <a:buClr>
                <a:schemeClr val="lt1"/>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18" name="Google Shape;118;p2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dk1"/>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Tree>
    <p:extLst>
      <p:ext uri="{BB962C8B-B14F-4D97-AF65-F5344CB8AC3E}">
        <p14:creationId xmlns:p14="http://schemas.microsoft.com/office/powerpoint/2010/main" val="34929377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No logo">
  <p:cSld name="1_Title and Content-No logo">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4246322" y="1354328"/>
            <a:ext cx="4269000" cy="9942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4100"/>
              <a:buFont typeface="Calibri"/>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22" name="Google Shape;22;p25"/>
          <p:cNvSpPr txBox="1">
            <a:spLocks noGrp="1"/>
          </p:cNvSpPr>
          <p:nvPr>
            <p:ph type="body" idx="1"/>
          </p:nvPr>
        </p:nvSpPr>
        <p:spPr>
          <a:xfrm>
            <a:off x="4246323" y="245197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23" name="Google Shape;23;p2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Tree>
    <p:extLst>
      <p:ext uri="{BB962C8B-B14F-4D97-AF65-F5344CB8AC3E}">
        <p14:creationId xmlns:p14="http://schemas.microsoft.com/office/powerpoint/2010/main" val="852415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_Title and Content">
  <p:cSld name="5_Title and Conten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01249" y="413147"/>
            <a:ext cx="7941502" cy="1145489"/>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accent1"/>
              </a:buClr>
              <a:buSzPts val="3300"/>
              <a:buFont typeface="Calibri"/>
              <a:buNone/>
              <a:defRPr>
                <a:solidFill>
                  <a:schemeClr val="accen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8"/>
          <p:cNvSpPr txBox="1">
            <a:spLocks noGrp="1"/>
          </p:cNvSpPr>
          <p:nvPr>
            <p:ph type="ftr" idx="11"/>
          </p:nvPr>
        </p:nvSpPr>
        <p:spPr>
          <a:xfrm>
            <a:off x="5950646" y="13930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8"/>
          <p:cNvSpPr txBox="1">
            <a:spLocks noGrp="1"/>
          </p:cNvSpPr>
          <p:nvPr>
            <p:ph type="sldNum" idx="12"/>
          </p:nvPr>
        </p:nvSpPr>
        <p:spPr>
          <a:xfrm>
            <a:off x="8710551" y="4838513"/>
            <a:ext cx="326195"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900" b="1">
                <a:solidFill>
                  <a:schemeClr val="accent1"/>
                </a:solidFill>
                <a:latin typeface="Calibri"/>
                <a:ea typeface="Calibri"/>
                <a:cs typeface="Calibri"/>
                <a:sym typeface="Calibri"/>
              </a:defRPr>
            </a:lvl1pPr>
            <a:lvl2pPr marL="0" lvl="1" indent="0" algn="ctr">
              <a:spcBef>
                <a:spcPts val="0"/>
              </a:spcBef>
              <a:buNone/>
              <a:defRPr sz="900" b="1">
                <a:solidFill>
                  <a:schemeClr val="accent1"/>
                </a:solidFill>
                <a:latin typeface="Calibri"/>
                <a:ea typeface="Calibri"/>
                <a:cs typeface="Calibri"/>
                <a:sym typeface="Calibri"/>
              </a:defRPr>
            </a:lvl2pPr>
            <a:lvl3pPr marL="0" lvl="2" indent="0" algn="ctr">
              <a:spcBef>
                <a:spcPts val="0"/>
              </a:spcBef>
              <a:buNone/>
              <a:defRPr sz="900" b="1">
                <a:solidFill>
                  <a:schemeClr val="accent1"/>
                </a:solidFill>
                <a:latin typeface="Calibri"/>
                <a:ea typeface="Calibri"/>
                <a:cs typeface="Calibri"/>
                <a:sym typeface="Calibri"/>
              </a:defRPr>
            </a:lvl3pPr>
            <a:lvl4pPr marL="0" lvl="3" indent="0" algn="ctr">
              <a:spcBef>
                <a:spcPts val="0"/>
              </a:spcBef>
              <a:buNone/>
              <a:defRPr sz="900" b="1">
                <a:solidFill>
                  <a:schemeClr val="accent1"/>
                </a:solidFill>
                <a:latin typeface="Calibri"/>
                <a:ea typeface="Calibri"/>
                <a:cs typeface="Calibri"/>
                <a:sym typeface="Calibri"/>
              </a:defRPr>
            </a:lvl4pPr>
            <a:lvl5pPr marL="0" lvl="4" indent="0" algn="ctr">
              <a:spcBef>
                <a:spcPts val="0"/>
              </a:spcBef>
              <a:buNone/>
              <a:defRPr sz="900" b="1">
                <a:solidFill>
                  <a:schemeClr val="accent1"/>
                </a:solidFill>
                <a:latin typeface="Calibri"/>
                <a:ea typeface="Calibri"/>
                <a:cs typeface="Calibri"/>
                <a:sym typeface="Calibri"/>
              </a:defRPr>
            </a:lvl5pPr>
            <a:lvl6pPr marL="0" lvl="5" indent="0" algn="ctr">
              <a:spcBef>
                <a:spcPts val="0"/>
              </a:spcBef>
              <a:buNone/>
              <a:defRPr sz="900" b="1">
                <a:solidFill>
                  <a:schemeClr val="accent1"/>
                </a:solidFill>
                <a:latin typeface="Calibri"/>
                <a:ea typeface="Calibri"/>
                <a:cs typeface="Calibri"/>
                <a:sym typeface="Calibri"/>
              </a:defRPr>
            </a:lvl6pPr>
            <a:lvl7pPr marL="0" lvl="6" indent="0" algn="ctr">
              <a:spcBef>
                <a:spcPts val="0"/>
              </a:spcBef>
              <a:buNone/>
              <a:defRPr sz="900" b="1">
                <a:solidFill>
                  <a:schemeClr val="accent1"/>
                </a:solidFill>
                <a:latin typeface="Calibri"/>
                <a:ea typeface="Calibri"/>
                <a:cs typeface="Calibri"/>
                <a:sym typeface="Calibri"/>
              </a:defRPr>
            </a:lvl7pPr>
            <a:lvl8pPr marL="0" lvl="7" indent="0" algn="ctr">
              <a:spcBef>
                <a:spcPts val="0"/>
              </a:spcBef>
              <a:buNone/>
              <a:defRPr sz="900" b="1">
                <a:solidFill>
                  <a:schemeClr val="accent1"/>
                </a:solidFill>
                <a:latin typeface="Calibri"/>
                <a:ea typeface="Calibri"/>
                <a:cs typeface="Calibri"/>
                <a:sym typeface="Calibri"/>
              </a:defRPr>
            </a:lvl8pPr>
            <a:lvl9pPr marL="0" lvl="8" indent="0" algn="ctr">
              <a:spcBef>
                <a:spcPts val="0"/>
              </a:spcBef>
              <a:buNone/>
              <a:defRPr sz="900" b="1">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82" name="Google Shape;82;p18"/>
          <p:cNvSpPr txBox="1">
            <a:spLocks noGrp="1"/>
          </p:cNvSpPr>
          <p:nvPr>
            <p:ph type="body" idx="1"/>
          </p:nvPr>
        </p:nvSpPr>
        <p:spPr>
          <a:xfrm>
            <a:off x="601249" y="1995055"/>
            <a:ext cx="3746543" cy="2462645"/>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18"/>
          <p:cNvSpPr txBox="1">
            <a:spLocks noGrp="1"/>
          </p:cNvSpPr>
          <p:nvPr>
            <p:ph type="body" idx="2"/>
          </p:nvPr>
        </p:nvSpPr>
        <p:spPr>
          <a:xfrm>
            <a:off x="4779818" y="1995055"/>
            <a:ext cx="3746543" cy="2462645"/>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1099071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162"/>
        <p:cNvGrpSpPr/>
        <p:nvPr/>
      </p:nvGrpSpPr>
      <p:grpSpPr>
        <a:xfrm>
          <a:off x="0" y="0"/>
          <a:ext cx="0" cy="0"/>
          <a:chOff x="0" y="0"/>
          <a:chExt cx="0" cy="0"/>
        </a:xfrm>
      </p:grpSpPr>
      <p:sp>
        <p:nvSpPr>
          <p:cNvPr id="163" name="Google Shape;163;p4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r>
              <a:rPr lang="en-US"/>
              <a:t>Click to edit Master title style</a:t>
            </a:r>
            <a:endParaRPr/>
          </a:p>
        </p:txBody>
      </p:sp>
      <p:sp>
        <p:nvSpPr>
          <p:cNvPr id="164" name="Google Shape;164;p4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65" name="Google Shape;16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9931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30"/>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Tree>
    <p:extLst>
      <p:ext uri="{BB962C8B-B14F-4D97-AF65-F5344CB8AC3E}">
        <p14:creationId xmlns:p14="http://schemas.microsoft.com/office/powerpoint/2010/main" val="2995031984"/>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166"/>
        <p:cNvGrpSpPr/>
        <p:nvPr/>
      </p:nvGrpSpPr>
      <p:grpSpPr>
        <a:xfrm>
          <a:off x="0" y="0"/>
          <a:ext cx="0" cy="0"/>
          <a:chOff x="0" y="0"/>
          <a:chExt cx="0" cy="0"/>
        </a:xfrm>
      </p:grpSpPr>
      <p:sp>
        <p:nvSpPr>
          <p:cNvPr id="167" name="Google Shape;167;p4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r>
              <a:rPr lang="en-US"/>
              <a:t>Click to edit Master title style</a:t>
            </a:r>
            <a:endParaRPr/>
          </a:p>
        </p:txBody>
      </p:sp>
      <p:sp>
        <p:nvSpPr>
          <p:cNvPr id="168" name="Google Shape;16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42911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9"/>
        <p:cNvGrpSpPr/>
        <p:nvPr/>
      </p:nvGrpSpPr>
      <p:grpSpPr>
        <a:xfrm>
          <a:off x="0" y="0"/>
          <a:ext cx="0" cy="0"/>
          <a:chOff x="0" y="0"/>
          <a:chExt cx="0" cy="0"/>
        </a:xfrm>
      </p:grpSpPr>
      <p:sp>
        <p:nvSpPr>
          <p:cNvPr id="170" name="Google Shape;170;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71" name="Google Shape;171;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pPr lvl="0"/>
            <a:r>
              <a:rPr lang="en-US"/>
              <a:t>Click to edit Master text styles</a:t>
            </a:r>
          </a:p>
        </p:txBody>
      </p:sp>
      <p:sp>
        <p:nvSpPr>
          <p:cNvPr id="172" name="Google Shape;172;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164358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173"/>
        <p:cNvGrpSpPr/>
        <p:nvPr/>
      </p:nvGrpSpPr>
      <p:grpSpPr>
        <a:xfrm>
          <a:off x="0" y="0"/>
          <a:ext cx="0" cy="0"/>
          <a:chOff x="0" y="0"/>
          <a:chExt cx="0" cy="0"/>
        </a:xfrm>
      </p:grpSpPr>
      <p:sp>
        <p:nvSpPr>
          <p:cNvPr id="174" name="Google Shape;174;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75" name="Google Shape;175;p4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pPr lvl="0"/>
            <a:r>
              <a:rPr lang="en-US"/>
              <a:t>Click to edit Master text styles</a:t>
            </a:r>
          </a:p>
        </p:txBody>
      </p:sp>
      <p:sp>
        <p:nvSpPr>
          <p:cNvPr id="176" name="Google Shape;176;p4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pPr lvl="0"/>
            <a:r>
              <a:rPr lang="en-US"/>
              <a:t>Click to edit Master text styles</a:t>
            </a:r>
          </a:p>
        </p:txBody>
      </p:sp>
      <p:sp>
        <p:nvSpPr>
          <p:cNvPr id="177" name="Google Shape;17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458728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78"/>
        <p:cNvGrpSpPr/>
        <p:nvPr/>
      </p:nvGrpSpPr>
      <p:grpSpPr>
        <a:xfrm>
          <a:off x="0" y="0"/>
          <a:ext cx="0" cy="0"/>
          <a:chOff x="0" y="0"/>
          <a:chExt cx="0" cy="0"/>
        </a:xfrm>
      </p:grpSpPr>
      <p:sp>
        <p:nvSpPr>
          <p:cNvPr id="179" name="Google Shape;179;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80" name="Google Shape;18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27429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181"/>
        <p:cNvGrpSpPr/>
        <p:nvPr/>
      </p:nvGrpSpPr>
      <p:grpSpPr>
        <a:xfrm>
          <a:off x="0" y="0"/>
          <a:ext cx="0" cy="0"/>
          <a:chOff x="0" y="0"/>
          <a:chExt cx="0" cy="0"/>
        </a:xfrm>
      </p:grpSpPr>
      <p:sp>
        <p:nvSpPr>
          <p:cNvPr id="182" name="Google Shape;182;p5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183" name="Google Shape;183;p5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pPr lvl="0"/>
            <a:r>
              <a:rPr lang="en-US"/>
              <a:t>Click to edit Master text styles</a:t>
            </a:r>
          </a:p>
        </p:txBody>
      </p:sp>
      <p:sp>
        <p:nvSpPr>
          <p:cNvPr id="184" name="Google Shape;184;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374518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reserve="1">
  <p:cSld name="Main point">
    <p:spTree>
      <p:nvGrpSpPr>
        <p:cNvPr id="1" name="Shape 185"/>
        <p:cNvGrpSpPr/>
        <p:nvPr/>
      </p:nvGrpSpPr>
      <p:grpSpPr>
        <a:xfrm>
          <a:off x="0" y="0"/>
          <a:ext cx="0" cy="0"/>
          <a:chOff x="0" y="0"/>
          <a:chExt cx="0" cy="0"/>
        </a:xfrm>
      </p:grpSpPr>
      <p:sp>
        <p:nvSpPr>
          <p:cNvPr id="186" name="Google Shape;186;p5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187" name="Google Shape;187;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58162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188"/>
        <p:cNvGrpSpPr/>
        <p:nvPr/>
      </p:nvGrpSpPr>
      <p:grpSpPr>
        <a:xfrm>
          <a:off x="0" y="0"/>
          <a:ext cx="0" cy="0"/>
          <a:chOff x="0" y="0"/>
          <a:chExt cx="0" cy="0"/>
        </a:xfrm>
      </p:grpSpPr>
      <p:sp>
        <p:nvSpPr>
          <p:cNvPr id="189" name="Google Shape;189;p5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5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191" name="Google Shape;191;p5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192" name="Google Shape;192;p5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pPr lvl="0"/>
            <a:r>
              <a:rPr lang="en-US"/>
              <a:t>Click to edit Master text styles</a:t>
            </a:r>
          </a:p>
        </p:txBody>
      </p:sp>
      <p:sp>
        <p:nvSpPr>
          <p:cNvPr id="193" name="Google Shape;193;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507413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94"/>
        <p:cNvGrpSpPr/>
        <p:nvPr/>
      </p:nvGrpSpPr>
      <p:grpSpPr>
        <a:xfrm>
          <a:off x="0" y="0"/>
          <a:ext cx="0" cy="0"/>
          <a:chOff x="0" y="0"/>
          <a:chExt cx="0" cy="0"/>
        </a:xfrm>
      </p:grpSpPr>
      <p:sp>
        <p:nvSpPr>
          <p:cNvPr id="195" name="Google Shape;195;p5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pPr lvl="0"/>
            <a:r>
              <a:rPr lang="en-US"/>
              <a:t>Click to edit Master text styles</a:t>
            </a:r>
          </a:p>
        </p:txBody>
      </p:sp>
      <p:sp>
        <p:nvSpPr>
          <p:cNvPr id="196" name="Google Shape;196;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04534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197"/>
        <p:cNvGrpSpPr/>
        <p:nvPr/>
      </p:nvGrpSpPr>
      <p:grpSpPr>
        <a:xfrm>
          <a:off x="0" y="0"/>
          <a:ext cx="0" cy="0"/>
          <a:chOff x="0" y="0"/>
          <a:chExt cx="0" cy="0"/>
        </a:xfrm>
      </p:grpSpPr>
      <p:sp>
        <p:nvSpPr>
          <p:cNvPr id="198" name="Google Shape;198;p5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9" name="Google Shape;199;p5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pPr lvl="0"/>
            <a:r>
              <a:rPr lang="en-US"/>
              <a:t>Click to edit Master text styles</a:t>
            </a:r>
          </a:p>
        </p:txBody>
      </p:sp>
      <p:sp>
        <p:nvSpPr>
          <p:cNvPr id="200" name="Google Shape;200;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726540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01"/>
        <p:cNvGrpSpPr/>
        <p:nvPr/>
      </p:nvGrpSpPr>
      <p:grpSpPr>
        <a:xfrm>
          <a:off x="0" y="0"/>
          <a:ext cx="0" cy="0"/>
          <a:chOff x="0" y="0"/>
          <a:chExt cx="0" cy="0"/>
        </a:xfrm>
      </p:grpSpPr>
      <p:sp>
        <p:nvSpPr>
          <p:cNvPr id="202" name="Google Shape;202;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1331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31"/>
          <p:cNvSpPr txBox="1">
            <a:spLocks noGrp="1"/>
          </p:cNvSpPr>
          <p:nvPr>
            <p:ph type="title"/>
          </p:nvPr>
        </p:nvSpPr>
        <p:spPr>
          <a:xfrm>
            <a:off x="601249" y="1474109"/>
            <a:ext cx="42690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44" name="Google Shape;44;p31"/>
          <p:cNvSpPr txBox="1">
            <a:spLocks noGrp="1"/>
          </p:cNvSpPr>
          <p:nvPr>
            <p:ph type="body" idx="1"/>
          </p:nvPr>
        </p:nvSpPr>
        <p:spPr>
          <a:xfrm>
            <a:off x="601249" y="2571750"/>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45" name="Google Shape;45;p31"/>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lang="en-US"/>
          </a:p>
        </p:txBody>
      </p:sp>
    </p:spTree>
    <p:extLst>
      <p:ext uri="{BB962C8B-B14F-4D97-AF65-F5344CB8AC3E}">
        <p14:creationId xmlns:p14="http://schemas.microsoft.com/office/powerpoint/2010/main" val="575102433"/>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_Title and Content" preserve="1">
  <p:cSld name="4_Title and Content">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3" name="Google Shape;83;p19"/>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9"/>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85" name="Google Shape;85;p19"/>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1694783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6"/>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8" name="Google Shape;88;p26"/>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89" name="Google Shape;89;p26"/>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26"/>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64821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32"/>
          <p:cNvSpPr txBox="1">
            <a:spLocks noGrp="1"/>
          </p:cNvSpPr>
          <p:nvPr>
            <p:ph type="title"/>
          </p:nvPr>
        </p:nvSpPr>
        <p:spPr>
          <a:xfrm>
            <a:off x="601249" y="685800"/>
            <a:ext cx="30504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93" name="Google Shape;93;p32"/>
          <p:cNvSpPr txBox="1">
            <a:spLocks noGrp="1"/>
          </p:cNvSpPr>
          <p:nvPr>
            <p:ph type="body" idx="1"/>
          </p:nvPr>
        </p:nvSpPr>
        <p:spPr>
          <a:xfrm>
            <a:off x="601250" y="2571750"/>
            <a:ext cx="30504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94" name="Google Shape;94;p32"/>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2"/>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96" name="Google Shape;96;p3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972507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_Title and Content" preserve="1">
  <p:cSld name="2_Title and Content">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33"/>
          <p:cNvSpPr txBox="1">
            <a:spLocks noGrp="1"/>
          </p:cNvSpPr>
          <p:nvPr>
            <p:ph type="title"/>
          </p:nvPr>
        </p:nvSpPr>
        <p:spPr>
          <a:xfrm>
            <a:off x="601249" y="685800"/>
            <a:ext cx="24447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99" name="Google Shape;99;p33"/>
          <p:cNvSpPr txBox="1">
            <a:spLocks noGrp="1"/>
          </p:cNvSpPr>
          <p:nvPr>
            <p:ph type="body" idx="1"/>
          </p:nvPr>
        </p:nvSpPr>
        <p:spPr>
          <a:xfrm>
            <a:off x="601249" y="2571750"/>
            <a:ext cx="24447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0" name="Google Shape;100;p33"/>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3"/>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2" name="Google Shape;102;p33"/>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118936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_Title and Content" preserve="1">
  <p:cSld name="3_Title and Content">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4"/>
          <p:cNvSpPr txBox="1">
            <a:spLocks noGrp="1"/>
          </p:cNvSpPr>
          <p:nvPr>
            <p:ph type="title"/>
          </p:nvPr>
        </p:nvSpPr>
        <p:spPr>
          <a:xfrm>
            <a:off x="601249" y="413147"/>
            <a:ext cx="7941600" cy="11454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accent1"/>
              </a:buClr>
              <a:buSzPts val="3300"/>
              <a:buFont typeface="Calibri"/>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05" name="Google Shape;105;p34"/>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34"/>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7" name="Google Shape;107;p34"/>
          <p:cNvSpPr txBox="1">
            <a:spLocks noGrp="1"/>
          </p:cNvSpPr>
          <p:nvPr>
            <p:ph type="body" idx="1"/>
          </p:nvPr>
        </p:nvSpPr>
        <p:spPr>
          <a:xfrm>
            <a:off x="601249"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8" name="Google Shape;108;p34"/>
          <p:cNvSpPr txBox="1">
            <a:spLocks noGrp="1"/>
          </p:cNvSpPr>
          <p:nvPr>
            <p:ph type="body" idx="2"/>
          </p:nvPr>
        </p:nvSpPr>
        <p:spPr>
          <a:xfrm>
            <a:off x="4779818"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30582975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1_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7/19/23</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3128856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Content-No logo" preserve="1">
  <p:cSld name="Title and Content-No logo">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1374000" y="2335225"/>
            <a:ext cx="6396000" cy="9942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4100"/>
              <a:buFont typeface="Calibri"/>
              <a:buNone/>
              <a:defRPr sz="4100"/>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r>
              <a:rPr lang="en-US"/>
              <a:t>Click to edit Master title style</a:t>
            </a:r>
            <a:endParaRPr/>
          </a:p>
        </p:txBody>
      </p:sp>
    </p:spTree>
    <p:extLst>
      <p:ext uri="{BB962C8B-B14F-4D97-AF65-F5344CB8AC3E}">
        <p14:creationId xmlns:p14="http://schemas.microsoft.com/office/powerpoint/2010/main" val="17817569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Title and Content 2" preserve="1">
  <p:cSld name="4_Title and Content 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642750" y="401525"/>
            <a:ext cx="7577400" cy="5580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0"/>
              </a:spcBef>
              <a:spcAft>
                <a:spcPts val="0"/>
              </a:spcAft>
              <a:buClr>
                <a:schemeClr val="lt1"/>
              </a:buClr>
              <a:buSzPts val="1400"/>
              <a:buFont typeface="Calibri"/>
              <a:buNone/>
              <a:defRPr/>
            </a:lvl1pPr>
            <a:lvl2pPr lvl="1" algn="ctr">
              <a:lnSpc>
                <a:spcPct val="100000"/>
              </a:lnSpc>
              <a:spcBef>
                <a:spcPts val="0"/>
              </a:spcBef>
              <a:spcAft>
                <a:spcPts val="0"/>
              </a:spcAft>
              <a:buSzPts val="1100"/>
              <a:buNone/>
              <a:defRPr/>
            </a:lvl2pPr>
            <a:lvl3pPr lvl="2" algn="ctr">
              <a:lnSpc>
                <a:spcPct val="100000"/>
              </a:lnSpc>
              <a:spcBef>
                <a:spcPts val="0"/>
              </a:spcBef>
              <a:spcAft>
                <a:spcPts val="0"/>
              </a:spcAft>
              <a:buSzPts val="1100"/>
              <a:buNone/>
              <a:defRPr/>
            </a:lvl3pPr>
            <a:lvl4pPr lvl="3" algn="ctr">
              <a:lnSpc>
                <a:spcPct val="100000"/>
              </a:lnSpc>
              <a:spcBef>
                <a:spcPts val="0"/>
              </a:spcBef>
              <a:spcAft>
                <a:spcPts val="0"/>
              </a:spcAft>
              <a:buSzPts val="1100"/>
              <a:buNone/>
              <a:defRPr/>
            </a:lvl4pPr>
            <a:lvl5pPr lvl="4" algn="ctr">
              <a:lnSpc>
                <a:spcPct val="100000"/>
              </a:lnSpc>
              <a:spcBef>
                <a:spcPts val="0"/>
              </a:spcBef>
              <a:spcAft>
                <a:spcPts val="0"/>
              </a:spcAft>
              <a:buSzPts val="1100"/>
              <a:buNone/>
              <a:defRPr/>
            </a:lvl5pPr>
            <a:lvl6pPr lvl="5" algn="ctr">
              <a:lnSpc>
                <a:spcPct val="100000"/>
              </a:lnSpc>
              <a:spcBef>
                <a:spcPts val="0"/>
              </a:spcBef>
              <a:spcAft>
                <a:spcPts val="0"/>
              </a:spcAft>
              <a:buSzPts val="1100"/>
              <a:buNone/>
              <a:defRPr/>
            </a:lvl6pPr>
            <a:lvl7pPr lvl="6" algn="ctr">
              <a:lnSpc>
                <a:spcPct val="100000"/>
              </a:lnSpc>
              <a:spcBef>
                <a:spcPts val="0"/>
              </a:spcBef>
              <a:spcAft>
                <a:spcPts val="0"/>
              </a:spcAft>
              <a:buSzPts val="1100"/>
              <a:buNone/>
              <a:defRPr/>
            </a:lvl7pPr>
            <a:lvl8pPr lvl="7" algn="ctr">
              <a:lnSpc>
                <a:spcPct val="100000"/>
              </a:lnSpc>
              <a:spcBef>
                <a:spcPts val="0"/>
              </a:spcBef>
              <a:spcAft>
                <a:spcPts val="0"/>
              </a:spcAft>
              <a:buSzPts val="1100"/>
              <a:buNone/>
              <a:defRPr/>
            </a:lvl8pPr>
            <a:lvl9pPr lvl="8" algn="ctr">
              <a:lnSpc>
                <a:spcPct val="100000"/>
              </a:lnSpc>
              <a:spcBef>
                <a:spcPts val="0"/>
              </a:spcBef>
              <a:spcAft>
                <a:spcPts val="0"/>
              </a:spcAft>
              <a:buSzPts val="1100"/>
              <a:buNone/>
              <a:defRPr/>
            </a:lvl9pPr>
          </a:lstStyle>
          <a:p>
            <a:r>
              <a:rPr lang="en-US"/>
              <a:t>Click to edit Master title style</a:t>
            </a:r>
            <a:endParaRPr/>
          </a:p>
        </p:txBody>
      </p:sp>
      <p:sp>
        <p:nvSpPr>
          <p:cNvPr id="118" name="Google Shape;118;p2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899448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ustom Layout 1 1" preserve="1">
  <p:cSld name="Custom Layout 1 1">
    <p:bg>
      <p:bgPr>
        <a:solidFill>
          <a:schemeClr val="lt1"/>
        </a:solidFill>
        <a:effectLst/>
      </p:bgPr>
    </p:bg>
    <p:spTree>
      <p:nvGrpSpPr>
        <p:cNvPr id="1" name="Shape 119"/>
        <p:cNvGrpSpPr/>
        <p:nvPr/>
      </p:nvGrpSpPr>
      <p:grpSpPr>
        <a:xfrm>
          <a:off x="0" y="0"/>
          <a:ext cx="0" cy="0"/>
          <a:chOff x="0" y="0"/>
          <a:chExt cx="0" cy="0"/>
        </a:xfrm>
      </p:grpSpPr>
      <p:pic>
        <p:nvPicPr>
          <p:cNvPr id="120" name="Google Shape;120;p23"/>
          <p:cNvPicPr preferRelativeResize="0"/>
          <p:nvPr/>
        </p:nvPicPr>
        <p:blipFill rotWithShape="1">
          <a:blip r:embed="rId2">
            <a:alphaModFix amt="4000"/>
          </a:blip>
          <a:srcRect l="8958"/>
          <a:stretch/>
        </p:blipFill>
        <p:spPr>
          <a:xfrm>
            <a:off x="0" y="1632350"/>
            <a:ext cx="6037125" cy="3868700"/>
          </a:xfrm>
          <a:prstGeom prst="rect">
            <a:avLst/>
          </a:prstGeom>
          <a:noFill/>
          <a:ln>
            <a:noFill/>
          </a:ln>
        </p:spPr>
      </p:pic>
      <p:sp>
        <p:nvSpPr>
          <p:cNvPr id="121" name="Google Shape;121;p23"/>
          <p:cNvSpPr txBox="1">
            <a:spLocks noGrp="1"/>
          </p:cNvSpPr>
          <p:nvPr>
            <p:ph type="title"/>
          </p:nvPr>
        </p:nvSpPr>
        <p:spPr>
          <a:xfrm>
            <a:off x="628650" y="654500"/>
            <a:ext cx="35307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300"/>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pic>
        <p:nvPicPr>
          <p:cNvPr id="122" name="Google Shape;122;p23"/>
          <p:cNvPicPr preferRelativeResize="0"/>
          <p:nvPr/>
        </p:nvPicPr>
        <p:blipFill rotWithShape="1">
          <a:blip r:embed="rId3">
            <a:alphaModFix/>
          </a:blip>
          <a:srcRect l="29" r="18"/>
          <a:stretch/>
        </p:blipFill>
        <p:spPr>
          <a:xfrm>
            <a:off x="8008870" y="173525"/>
            <a:ext cx="921931" cy="273900"/>
          </a:xfrm>
          <a:prstGeom prst="rect">
            <a:avLst/>
          </a:prstGeom>
          <a:noFill/>
          <a:ln>
            <a:noFill/>
          </a:ln>
        </p:spPr>
      </p:pic>
    </p:spTree>
    <p:extLst>
      <p:ext uri="{BB962C8B-B14F-4D97-AF65-F5344CB8AC3E}">
        <p14:creationId xmlns:p14="http://schemas.microsoft.com/office/powerpoint/2010/main" val="9354201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_Title and Content" preserve="1">
  <p:cSld name="3_Title and Content">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054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7/19/23</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3944392"/>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and Content 1" preserve="1">
  <p:cSld name="1_Title and Content 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38"/>
          <p:cNvSpPr txBox="1">
            <a:spLocks noGrp="1"/>
          </p:cNvSpPr>
          <p:nvPr>
            <p:ph type="title"/>
          </p:nvPr>
        </p:nvSpPr>
        <p:spPr>
          <a:xfrm>
            <a:off x="929250" y="1379450"/>
            <a:ext cx="7022100" cy="994200"/>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chemeClr val="lt1"/>
              </a:buClr>
              <a:buSzPts val="4100"/>
              <a:buFont typeface="Calibri"/>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pic>
        <p:nvPicPr>
          <p:cNvPr id="127" name="Google Shape;127;p38"/>
          <p:cNvPicPr preferRelativeResize="0"/>
          <p:nvPr/>
        </p:nvPicPr>
        <p:blipFill rotWithShape="1">
          <a:blip r:embed="rId3">
            <a:alphaModFix/>
          </a:blip>
          <a:srcRect/>
          <a:stretch/>
        </p:blipFill>
        <p:spPr>
          <a:xfrm>
            <a:off x="3558475" y="510050"/>
            <a:ext cx="2027049" cy="602225"/>
          </a:xfrm>
          <a:prstGeom prst="rect">
            <a:avLst/>
          </a:prstGeom>
          <a:noFill/>
          <a:ln>
            <a:noFill/>
          </a:ln>
        </p:spPr>
      </p:pic>
    </p:spTree>
    <p:extLst>
      <p:ext uri="{BB962C8B-B14F-4D97-AF65-F5344CB8AC3E}">
        <p14:creationId xmlns:p14="http://schemas.microsoft.com/office/powerpoint/2010/main" val="5426893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_Title and Content" preserve="1">
  <p:cSld name="4_Title and Content">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39"/>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30" name="Google Shape;130;p39"/>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1" name="Google Shape;131;p39"/>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31757197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ustom Layout 1" preserve="1">
  <p:cSld name="Custom Layout 1">
    <p:bg>
      <p:bgPr>
        <a:solidFill>
          <a:schemeClr val="lt1"/>
        </a:solidFill>
        <a:effectLst/>
      </p:bgPr>
    </p:bg>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628650" y="654500"/>
            <a:ext cx="3530700" cy="9942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accent1"/>
              </a:buClr>
              <a:buSzPts val="3300"/>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pic>
        <p:nvPicPr>
          <p:cNvPr id="134" name="Google Shape;134;p40"/>
          <p:cNvPicPr preferRelativeResize="0"/>
          <p:nvPr/>
        </p:nvPicPr>
        <p:blipFill rotWithShape="1">
          <a:blip r:embed="rId2">
            <a:alphaModFix/>
          </a:blip>
          <a:srcRect/>
          <a:stretch/>
        </p:blipFill>
        <p:spPr>
          <a:xfrm>
            <a:off x="4572000" y="0"/>
            <a:ext cx="4572001" cy="5143499"/>
          </a:xfrm>
          <a:prstGeom prst="rect">
            <a:avLst/>
          </a:prstGeom>
          <a:noFill/>
          <a:ln>
            <a:noFill/>
          </a:ln>
        </p:spPr>
      </p:pic>
      <p:pic>
        <p:nvPicPr>
          <p:cNvPr id="135" name="Google Shape;135;p40"/>
          <p:cNvPicPr preferRelativeResize="0"/>
          <p:nvPr/>
        </p:nvPicPr>
        <p:blipFill rotWithShape="1">
          <a:blip r:embed="rId3">
            <a:alphaModFix/>
          </a:blip>
          <a:srcRect/>
          <a:stretch/>
        </p:blipFill>
        <p:spPr>
          <a:xfrm>
            <a:off x="8008870" y="173525"/>
            <a:ext cx="921930" cy="273900"/>
          </a:xfrm>
          <a:prstGeom prst="rect">
            <a:avLst/>
          </a:prstGeom>
          <a:noFill/>
          <a:ln>
            <a:noFill/>
          </a:ln>
        </p:spPr>
      </p:pic>
    </p:spTree>
    <p:extLst>
      <p:ext uri="{BB962C8B-B14F-4D97-AF65-F5344CB8AC3E}">
        <p14:creationId xmlns:p14="http://schemas.microsoft.com/office/powerpoint/2010/main" val="24513411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_Title and Content 1" preserve="1">
  <p:cSld name="4_Title and Content 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41"/>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38" name="Google Shape;138;p41"/>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lt1"/>
              </a:buClr>
              <a:buSzPts val="1400"/>
              <a:buFont typeface="Calibri"/>
              <a:buNone/>
              <a:defRPr/>
            </a:lvl1pPr>
            <a:lvl2pPr lvl="1" algn="l">
              <a:lnSpc>
                <a:spcPct val="100000"/>
              </a:lnSpc>
              <a:spcBef>
                <a:spcPts val="0"/>
              </a:spcBef>
              <a:spcAft>
                <a:spcPts val="0"/>
              </a:spcAft>
              <a:buClr>
                <a:schemeClr val="dk1"/>
              </a:buClr>
              <a:buSzPts val="1100"/>
              <a:buFont typeface="Calibri"/>
              <a:buNone/>
              <a:defRPr/>
            </a:lvl2pPr>
            <a:lvl3pPr lvl="2" algn="l">
              <a:lnSpc>
                <a:spcPct val="100000"/>
              </a:lnSpc>
              <a:spcBef>
                <a:spcPts val="0"/>
              </a:spcBef>
              <a:spcAft>
                <a:spcPts val="0"/>
              </a:spcAft>
              <a:buClr>
                <a:schemeClr val="dk1"/>
              </a:buClr>
              <a:buSzPts val="1100"/>
              <a:buFont typeface="Calibri"/>
              <a:buNone/>
              <a:defRPr/>
            </a:lvl3pPr>
            <a:lvl4pPr lvl="3" algn="l">
              <a:lnSpc>
                <a:spcPct val="100000"/>
              </a:lnSpc>
              <a:spcBef>
                <a:spcPts val="0"/>
              </a:spcBef>
              <a:spcAft>
                <a:spcPts val="0"/>
              </a:spcAft>
              <a:buClr>
                <a:schemeClr val="dk1"/>
              </a:buClr>
              <a:buSzPts val="1100"/>
              <a:buFont typeface="Calibri"/>
              <a:buNone/>
              <a:defRPr/>
            </a:lvl4pPr>
            <a:lvl5pPr lvl="4" algn="l">
              <a:lnSpc>
                <a:spcPct val="100000"/>
              </a:lnSpc>
              <a:spcBef>
                <a:spcPts val="0"/>
              </a:spcBef>
              <a:spcAft>
                <a:spcPts val="0"/>
              </a:spcAft>
              <a:buClr>
                <a:schemeClr val="dk1"/>
              </a:buClr>
              <a:buSzPts val="1100"/>
              <a:buFont typeface="Calibri"/>
              <a:buNone/>
              <a:defRPr/>
            </a:lvl5pPr>
            <a:lvl6pPr lvl="5" algn="l">
              <a:lnSpc>
                <a:spcPct val="100000"/>
              </a:lnSpc>
              <a:spcBef>
                <a:spcPts val="0"/>
              </a:spcBef>
              <a:spcAft>
                <a:spcPts val="0"/>
              </a:spcAft>
              <a:buClr>
                <a:schemeClr val="dk1"/>
              </a:buClr>
              <a:buSzPts val="1100"/>
              <a:buFont typeface="Calibri"/>
              <a:buNone/>
              <a:defRPr/>
            </a:lvl6pPr>
            <a:lvl7pPr lvl="6" algn="l">
              <a:lnSpc>
                <a:spcPct val="100000"/>
              </a:lnSpc>
              <a:spcBef>
                <a:spcPts val="0"/>
              </a:spcBef>
              <a:spcAft>
                <a:spcPts val="0"/>
              </a:spcAft>
              <a:buClr>
                <a:schemeClr val="dk1"/>
              </a:buClr>
              <a:buSzPts val="1100"/>
              <a:buFont typeface="Calibri"/>
              <a:buNone/>
              <a:defRPr/>
            </a:lvl7pPr>
            <a:lvl8pPr lvl="7" algn="l">
              <a:lnSpc>
                <a:spcPct val="100000"/>
              </a:lnSpc>
              <a:spcBef>
                <a:spcPts val="0"/>
              </a:spcBef>
              <a:spcAft>
                <a:spcPts val="0"/>
              </a:spcAft>
              <a:buClr>
                <a:schemeClr val="dk1"/>
              </a:buClr>
              <a:buSzPts val="1100"/>
              <a:buFont typeface="Calibri"/>
              <a:buNone/>
              <a:defRPr/>
            </a:lvl8pPr>
            <a:lvl9pPr lvl="8" algn="l">
              <a:lnSpc>
                <a:spcPct val="100000"/>
              </a:lnSpc>
              <a:spcBef>
                <a:spcPts val="0"/>
              </a:spcBef>
              <a:spcAft>
                <a:spcPts val="0"/>
              </a:spcAft>
              <a:buClr>
                <a:schemeClr val="dk1"/>
              </a:buClr>
              <a:buSzPts val="1100"/>
              <a:buFont typeface="Calibri"/>
              <a:buNone/>
              <a:defRPr/>
            </a:lvl9pPr>
          </a:lstStyle>
          <a:p>
            <a:endParaRPr/>
          </a:p>
        </p:txBody>
      </p:sp>
      <p:sp>
        <p:nvSpPr>
          <p:cNvPr id="139" name="Google Shape;139;p41"/>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chemeClr val="lt1"/>
              </a:buClr>
              <a:buSzPts val="900"/>
              <a:buFont typeface="Calibri"/>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40" name="Google Shape;140;p41"/>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4130190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Title and Content-Page Number" preserve="1">
  <p:cSld name="1_Title and Content-Page Number">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42"/>
          <p:cNvSpPr txBox="1">
            <a:spLocks noGrp="1"/>
          </p:cNvSpPr>
          <p:nvPr>
            <p:ph type="body" idx="1"/>
          </p:nvPr>
        </p:nvSpPr>
        <p:spPr>
          <a:xfrm>
            <a:off x="4246323" y="1818295"/>
            <a:ext cx="4269000" cy="161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43" name="Google Shape;143;p42"/>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4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45" name="Google Shape;145;p42"/>
          <p:cNvSpPr txBox="1">
            <a:spLocks noGrp="1"/>
          </p:cNvSpPr>
          <p:nvPr>
            <p:ph type="title"/>
          </p:nvPr>
        </p:nvSpPr>
        <p:spPr>
          <a:xfrm>
            <a:off x="601250" y="2551950"/>
            <a:ext cx="29343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Tree>
    <p:extLst>
      <p:ext uri="{BB962C8B-B14F-4D97-AF65-F5344CB8AC3E}">
        <p14:creationId xmlns:p14="http://schemas.microsoft.com/office/powerpoint/2010/main" val="18532337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_Title and Content" preserve="1">
  <p:cSld name="1_Title and Content">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43"/>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48" name="Google Shape;148;p43"/>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49" name="Google Shape;149;p43"/>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43"/>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487469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51"/>
        <p:cNvGrpSpPr/>
        <p:nvPr/>
      </p:nvGrpSpPr>
      <p:grpSpPr>
        <a:xfrm>
          <a:off x="0" y="0"/>
          <a:ext cx="0" cy="0"/>
          <a:chOff x="0" y="0"/>
          <a:chExt cx="0" cy="0"/>
        </a:xfrm>
      </p:grpSpPr>
      <p:sp>
        <p:nvSpPr>
          <p:cNvPr id="152" name="Google Shape;152;p44"/>
          <p:cNvSpPr/>
          <p:nvPr/>
        </p:nvSpPr>
        <p:spPr>
          <a:xfrm rot="-5400000">
            <a:off x="4427850" y="437325"/>
            <a:ext cx="288300" cy="9147000"/>
          </a:xfrm>
          <a:prstGeom prst="rect">
            <a:avLst/>
          </a:prstGeom>
          <a:gradFill>
            <a:gsLst>
              <a:gs pos="0">
                <a:schemeClr val="accent3"/>
              </a:gs>
              <a:gs pos="50000">
                <a:schemeClr val="accent1"/>
              </a:gs>
              <a:gs pos="100000">
                <a:schemeClr val="accen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4"/>
          <p:cNvSpPr txBox="1">
            <a:spLocks noGrp="1"/>
          </p:cNvSpPr>
          <p:nvPr>
            <p:ph type="title"/>
          </p:nvPr>
        </p:nvSpPr>
        <p:spPr>
          <a:xfrm>
            <a:off x="0" y="0"/>
            <a:ext cx="9144000" cy="744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SzPts val="3300"/>
              <a:buFont typeface="Corbel"/>
              <a:buNone/>
              <a:defRPr>
                <a:latin typeface="Corbel"/>
                <a:ea typeface="Corbel"/>
                <a:cs typeface="Corbel"/>
                <a:sym typeface="Corbel"/>
              </a:defRPr>
            </a:lvl1pPr>
            <a:lvl2pPr lvl="1" algn="l">
              <a:lnSpc>
                <a:spcPct val="100000"/>
              </a:lnSpc>
              <a:spcBef>
                <a:spcPts val="0"/>
              </a:spcBef>
              <a:spcAft>
                <a:spcPts val="0"/>
              </a:spcAft>
              <a:buSzPts val="1100"/>
              <a:buFont typeface="Corbel"/>
              <a:buNone/>
              <a:defRPr>
                <a:latin typeface="Corbel"/>
                <a:ea typeface="Corbel"/>
                <a:cs typeface="Corbel"/>
                <a:sym typeface="Corbel"/>
              </a:defRPr>
            </a:lvl2pPr>
            <a:lvl3pPr lvl="2" algn="l">
              <a:lnSpc>
                <a:spcPct val="100000"/>
              </a:lnSpc>
              <a:spcBef>
                <a:spcPts val="0"/>
              </a:spcBef>
              <a:spcAft>
                <a:spcPts val="0"/>
              </a:spcAft>
              <a:buSzPts val="1100"/>
              <a:buFont typeface="Corbel"/>
              <a:buNone/>
              <a:defRPr>
                <a:latin typeface="Corbel"/>
                <a:ea typeface="Corbel"/>
                <a:cs typeface="Corbel"/>
                <a:sym typeface="Corbel"/>
              </a:defRPr>
            </a:lvl3pPr>
            <a:lvl4pPr lvl="3" algn="l">
              <a:lnSpc>
                <a:spcPct val="100000"/>
              </a:lnSpc>
              <a:spcBef>
                <a:spcPts val="0"/>
              </a:spcBef>
              <a:spcAft>
                <a:spcPts val="0"/>
              </a:spcAft>
              <a:buSzPts val="1100"/>
              <a:buFont typeface="Corbel"/>
              <a:buNone/>
              <a:defRPr>
                <a:latin typeface="Corbel"/>
                <a:ea typeface="Corbel"/>
                <a:cs typeface="Corbel"/>
                <a:sym typeface="Corbel"/>
              </a:defRPr>
            </a:lvl4pPr>
            <a:lvl5pPr lvl="4" algn="l">
              <a:lnSpc>
                <a:spcPct val="100000"/>
              </a:lnSpc>
              <a:spcBef>
                <a:spcPts val="0"/>
              </a:spcBef>
              <a:spcAft>
                <a:spcPts val="0"/>
              </a:spcAft>
              <a:buSzPts val="1100"/>
              <a:buFont typeface="Corbel"/>
              <a:buNone/>
              <a:defRPr>
                <a:latin typeface="Corbel"/>
                <a:ea typeface="Corbel"/>
                <a:cs typeface="Corbel"/>
                <a:sym typeface="Corbel"/>
              </a:defRPr>
            </a:lvl5pPr>
            <a:lvl6pPr lvl="5" algn="l">
              <a:lnSpc>
                <a:spcPct val="100000"/>
              </a:lnSpc>
              <a:spcBef>
                <a:spcPts val="0"/>
              </a:spcBef>
              <a:spcAft>
                <a:spcPts val="0"/>
              </a:spcAft>
              <a:buSzPts val="1100"/>
              <a:buFont typeface="Corbel"/>
              <a:buNone/>
              <a:defRPr>
                <a:latin typeface="Corbel"/>
                <a:ea typeface="Corbel"/>
                <a:cs typeface="Corbel"/>
                <a:sym typeface="Corbel"/>
              </a:defRPr>
            </a:lvl6pPr>
            <a:lvl7pPr lvl="6" algn="l">
              <a:lnSpc>
                <a:spcPct val="100000"/>
              </a:lnSpc>
              <a:spcBef>
                <a:spcPts val="0"/>
              </a:spcBef>
              <a:spcAft>
                <a:spcPts val="0"/>
              </a:spcAft>
              <a:buSzPts val="1100"/>
              <a:buFont typeface="Corbel"/>
              <a:buNone/>
              <a:defRPr>
                <a:latin typeface="Corbel"/>
                <a:ea typeface="Corbel"/>
                <a:cs typeface="Corbel"/>
                <a:sym typeface="Corbel"/>
              </a:defRPr>
            </a:lvl7pPr>
            <a:lvl8pPr lvl="7" algn="l">
              <a:lnSpc>
                <a:spcPct val="100000"/>
              </a:lnSpc>
              <a:spcBef>
                <a:spcPts val="0"/>
              </a:spcBef>
              <a:spcAft>
                <a:spcPts val="0"/>
              </a:spcAft>
              <a:buSzPts val="1100"/>
              <a:buFont typeface="Corbel"/>
              <a:buNone/>
              <a:defRPr>
                <a:latin typeface="Corbel"/>
                <a:ea typeface="Corbel"/>
                <a:cs typeface="Corbel"/>
                <a:sym typeface="Corbel"/>
              </a:defRPr>
            </a:lvl8pPr>
            <a:lvl9pPr lvl="8" algn="l">
              <a:lnSpc>
                <a:spcPct val="100000"/>
              </a:lnSpc>
              <a:spcBef>
                <a:spcPts val="0"/>
              </a:spcBef>
              <a:spcAft>
                <a:spcPts val="0"/>
              </a:spcAft>
              <a:buSzPts val="1100"/>
              <a:buFont typeface="Corbel"/>
              <a:buNone/>
              <a:defRPr>
                <a:latin typeface="Corbel"/>
                <a:ea typeface="Corbel"/>
                <a:cs typeface="Corbel"/>
                <a:sym typeface="Corbel"/>
              </a:defRPr>
            </a:lvl9pPr>
          </a:lstStyle>
          <a:p>
            <a:r>
              <a:rPr lang="en-US"/>
              <a:t>Click to edit Master title style</a:t>
            </a:r>
            <a:endParaRPr/>
          </a:p>
        </p:txBody>
      </p:sp>
      <p:sp>
        <p:nvSpPr>
          <p:cNvPr id="154" name="Google Shape;154;p44"/>
          <p:cNvSpPr txBox="1">
            <a:spLocks noGrp="1"/>
          </p:cNvSpPr>
          <p:nvPr>
            <p:ph type="body" idx="1"/>
          </p:nvPr>
        </p:nvSpPr>
        <p:spPr>
          <a:xfrm>
            <a:off x="311700" y="744600"/>
            <a:ext cx="8520600" cy="4005300"/>
          </a:xfrm>
          <a:prstGeom prst="rect">
            <a:avLst/>
          </a:prstGeom>
          <a:noFill/>
          <a:ln>
            <a:noFill/>
          </a:ln>
        </p:spPr>
        <p:txBody>
          <a:bodyPr spcFirstLastPara="1" wrap="square" lIns="68575" tIns="34275" rIns="68575" bIns="34275" anchor="t" anchorCtr="0">
            <a:normAutofit/>
          </a:bodyPr>
          <a:lstStyle>
            <a:lvl1pPr marL="457200" lvl="0" indent="-228600" algn="l">
              <a:lnSpc>
                <a:spcPct val="115000"/>
              </a:lnSpc>
              <a:spcBef>
                <a:spcPts val="800"/>
              </a:spcBef>
              <a:spcAft>
                <a:spcPts val="0"/>
              </a:spcAft>
              <a:buSzPts val="2100"/>
              <a:buNone/>
              <a:defRPr sz="2800"/>
            </a:lvl1pPr>
            <a:lvl2pPr marL="914400" lvl="1" indent="-228600" algn="l">
              <a:lnSpc>
                <a:spcPct val="115000"/>
              </a:lnSpc>
              <a:spcBef>
                <a:spcPts val="400"/>
              </a:spcBef>
              <a:spcAft>
                <a:spcPts val="0"/>
              </a:spcAft>
              <a:buSzPts val="2000"/>
              <a:buNone/>
              <a:defRPr sz="2000"/>
            </a:lvl2pPr>
            <a:lvl3pPr marL="1371600" lvl="2" indent="-228600" algn="l">
              <a:lnSpc>
                <a:spcPct val="115000"/>
              </a:lnSpc>
              <a:spcBef>
                <a:spcPts val="400"/>
              </a:spcBef>
              <a:spcAft>
                <a:spcPts val="0"/>
              </a:spcAft>
              <a:buSzPts val="1600"/>
              <a:buNone/>
              <a:defRPr sz="1600"/>
            </a:lvl3pPr>
            <a:lvl4pPr marL="1828800" lvl="3" indent="-228600" algn="l">
              <a:lnSpc>
                <a:spcPct val="115000"/>
              </a:lnSpc>
              <a:spcBef>
                <a:spcPts val="400"/>
              </a:spcBef>
              <a:spcAft>
                <a:spcPts val="0"/>
              </a:spcAft>
              <a:buSzPts val="1400"/>
              <a:buNone/>
              <a:defRPr/>
            </a:lvl4pPr>
            <a:lvl5pPr marL="2286000" lvl="4" indent="-228600" algn="l">
              <a:lnSpc>
                <a:spcPct val="115000"/>
              </a:lnSpc>
              <a:spcBef>
                <a:spcPts val="400"/>
              </a:spcBef>
              <a:spcAft>
                <a:spcPts val="0"/>
              </a:spcAft>
              <a:buSzPts val="1400"/>
              <a:buNone/>
              <a:defRPr/>
            </a:lvl5pPr>
            <a:lvl6pPr marL="2743200" lvl="5" indent="-317500" algn="l">
              <a:lnSpc>
                <a:spcPct val="115000"/>
              </a:lnSpc>
              <a:spcBef>
                <a:spcPts val="400"/>
              </a:spcBef>
              <a:spcAft>
                <a:spcPts val="0"/>
              </a:spcAft>
              <a:buSzPts val="1400"/>
              <a:buChar char="•"/>
              <a:defRPr/>
            </a:lvl6pPr>
            <a:lvl7pPr marL="3200400" lvl="6" indent="-317500" algn="l">
              <a:lnSpc>
                <a:spcPct val="115000"/>
              </a:lnSpc>
              <a:spcBef>
                <a:spcPts val="400"/>
              </a:spcBef>
              <a:spcAft>
                <a:spcPts val="0"/>
              </a:spcAft>
              <a:buSzPts val="1400"/>
              <a:buChar char="•"/>
              <a:defRPr/>
            </a:lvl7pPr>
            <a:lvl8pPr marL="3657600" lvl="7" indent="-317500" algn="l">
              <a:lnSpc>
                <a:spcPct val="115000"/>
              </a:lnSpc>
              <a:spcBef>
                <a:spcPts val="400"/>
              </a:spcBef>
              <a:spcAft>
                <a:spcPts val="0"/>
              </a:spcAft>
              <a:buSzPts val="1400"/>
              <a:buChar char="•"/>
              <a:defRPr/>
            </a:lvl8pPr>
            <a:lvl9pPr marL="4114800" lvl="8" indent="-317500" algn="l">
              <a:lnSpc>
                <a:spcPct val="115000"/>
              </a:lnSpc>
              <a:spcBef>
                <a:spcPts val="400"/>
              </a:spcBef>
              <a:spcAft>
                <a:spcPts val="0"/>
              </a:spcAft>
              <a:buSzPts val="1400"/>
              <a:buChar char="•"/>
              <a:defRPr/>
            </a:lvl9pPr>
          </a:lstStyle>
          <a:p>
            <a:pPr lvl="0"/>
            <a:r>
              <a:rPr lang="en-US"/>
              <a:t>Click to edit Master text styles</a:t>
            </a:r>
          </a:p>
        </p:txBody>
      </p:sp>
      <p:sp>
        <p:nvSpPr>
          <p:cNvPr id="155" name="Google Shape;155;p44"/>
          <p:cNvSpPr txBox="1">
            <a:spLocks noGrp="1"/>
          </p:cNvSpPr>
          <p:nvPr>
            <p:ph type="sldNum" idx="12"/>
          </p:nvPr>
        </p:nvSpPr>
        <p:spPr>
          <a:xfrm>
            <a:off x="8658450" y="4866600"/>
            <a:ext cx="485700" cy="2883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lt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156" name="Google Shape;156;p44"/>
          <p:cNvSpPr txBox="1"/>
          <p:nvPr/>
        </p:nvSpPr>
        <p:spPr>
          <a:xfrm>
            <a:off x="2617800" y="4866675"/>
            <a:ext cx="3908400" cy="288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chemeClr val="lt2"/>
                </a:solidFill>
                <a:latin typeface="Open Sans"/>
                <a:ea typeface="Open Sans"/>
                <a:cs typeface="Open Sans"/>
                <a:sym typeface="Open Sans"/>
              </a:rPr>
              <a:t>© 2020 StackRox. All Rights Reserved.</a:t>
            </a:r>
            <a:endParaRPr sz="800" b="0" i="0" u="none" strike="noStrike" cap="none">
              <a:solidFill>
                <a:schemeClr val="lt2"/>
              </a:solidFill>
              <a:latin typeface="Open Sans"/>
              <a:ea typeface="Open Sans"/>
              <a:cs typeface="Open Sans"/>
              <a:sym typeface="Open Sans"/>
            </a:endParaRPr>
          </a:p>
        </p:txBody>
      </p:sp>
      <p:pic>
        <p:nvPicPr>
          <p:cNvPr id="157" name="Google Shape;157;p44"/>
          <p:cNvPicPr preferRelativeResize="0"/>
          <p:nvPr/>
        </p:nvPicPr>
        <p:blipFill rotWithShape="1">
          <a:blip r:embed="rId2">
            <a:alphaModFix/>
          </a:blip>
          <a:srcRect/>
          <a:stretch/>
        </p:blipFill>
        <p:spPr>
          <a:xfrm>
            <a:off x="0" y="4866675"/>
            <a:ext cx="911634" cy="288301"/>
          </a:xfrm>
          <a:prstGeom prst="rect">
            <a:avLst/>
          </a:prstGeom>
          <a:noFill/>
          <a:ln>
            <a:noFill/>
          </a:ln>
        </p:spPr>
      </p:pic>
    </p:spTree>
    <p:extLst>
      <p:ext uri="{BB962C8B-B14F-4D97-AF65-F5344CB8AC3E}">
        <p14:creationId xmlns:p14="http://schemas.microsoft.com/office/powerpoint/2010/main" val="12276680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1_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smtClean="0"/>
              <a:pPr/>
              <a:t>7/19/23</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0533093"/>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4_Title and Content" preserve="1">
  <p:cSld name="4_Title and Content">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3" name="Google Shape;83;p19"/>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9"/>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85" name="Google Shape;85;p19"/>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20133604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6"/>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8" name="Google Shape;88;p26"/>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89" name="Google Shape;89;p26"/>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26"/>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0500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26"/>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88" name="Google Shape;88;p26"/>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89" name="Google Shape;89;p26"/>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0" name="Google Shape;90;p26"/>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369087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32"/>
          <p:cNvSpPr txBox="1">
            <a:spLocks noGrp="1"/>
          </p:cNvSpPr>
          <p:nvPr>
            <p:ph type="title"/>
          </p:nvPr>
        </p:nvSpPr>
        <p:spPr>
          <a:xfrm>
            <a:off x="601249" y="685800"/>
            <a:ext cx="30504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93" name="Google Shape;93;p32"/>
          <p:cNvSpPr txBox="1">
            <a:spLocks noGrp="1"/>
          </p:cNvSpPr>
          <p:nvPr>
            <p:ph type="body" idx="1"/>
          </p:nvPr>
        </p:nvSpPr>
        <p:spPr>
          <a:xfrm>
            <a:off x="601250" y="2571750"/>
            <a:ext cx="30504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94" name="Google Shape;94;p32"/>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2"/>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96" name="Google Shape;96;p32"/>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2439042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_Title and Content" preserve="1">
  <p:cSld name="2_Title and Content">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33"/>
          <p:cNvSpPr txBox="1">
            <a:spLocks noGrp="1"/>
          </p:cNvSpPr>
          <p:nvPr>
            <p:ph type="title"/>
          </p:nvPr>
        </p:nvSpPr>
        <p:spPr>
          <a:xfrm>
            <a:off x="601249" y="685800"/>
            <a:ext cx="2444700" cy="1782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l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99" name="Google Shape;99;p33"/>
          <p:cNvSpPr txBox="1">
            <a:spLocks noGrp="1"/>
          </p:cNvSpPr>
          <p:nvPr>
            <p:ph type="body" idx="1"/>
          </p:nvPr>
        </p:nvSpPr>
        <p:spPr>
          <a:xfrm>
            <a:off x="601249" y="2571750"/>
            <a:ext cx="2444700" cy="18858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lt1"/>
              </a:buClr>
              <a:buSzPts val="1500"/>
              <a:buNone/>
              <a:defRPr/>
            </a:lvl3pPr>
            <a:lvl4pPr marL="1828800" lvl="3" indent="-228600" algn="l">
              <a:lnSpc>
                <a:spcPct val="100000"/>
              </a:lnSpc>
              <a:spcBef>
                <a:spcPts val="400"/>
              </a:spcBef>
              <a:spcAft>
                <a:spcPts val="0"/>
              </a:spcAft>
              <a:buClr>
                <a:schemeClr val="lt1"/>
              </a:buClr>
              <a:buSzPts val="1400"/>
              <a:buNone/>
              <a:defRPr/>
            </a:lvl4pPr>
            <a:lvl5pPr marL="2286000" lvl="4" indent="-228600" algn="l">
              <a:lnSpc>
                <a:spcPct val="100000"/>
              </a:lnSpc>
              <a:spcBef>
                <a:spcPts val="400"/>
              </a:spcBef>
              <a:spcAft>
                <a:spcPts val="0"/>
              </a:spcAft>
              <a:buClr>
                <a:schemeClr val="lt1"/>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0" name="Google Shape;100;p33"/>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3"/>
          <p:cNvSpPr txBox="1">
            <a:spLocks noGrp="1"/>
          </p:cNvSpPr>
          <p:nvPr>
            <p:ph type="body" idx="2"/>
          </p:nvPr>
        </p:nvSpPr>
        <p:spPr>
          <a:xfrm>
            <a:off x="4916385" y="685800"/>
            <a:ext cx="3626400" cy="37719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2" name="Google Shape;102;p33"/>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582734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_Title and Content" preserve="1">
  <p:cSld name="3_Title and Content">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4"/>
          <p:cNvSpPr txBox="1">
            <a:spLocks noGrp="1"/>
          </p:cNvSpPr>
          <p:nvPr>
            <p:ph type="title"/>
          </p:nvPr>
        </p:nvSpPr>
        <p:spPr>
          <a:xfrm>
            <a:off x="601249" y="413147"/>
            <a:ext cx="7941600" cy="11454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accent1"/>
              </a:buClr>
              <a:buSzPts val="3300"/>
              <a:buFont typeface="Calibri"/>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105" name="Google Shape;105;p34"/>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34"/>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07" name="Google Shape;107;p34"/>
          <p:cNvSpPr txBox="1">
            <a:spLocks noGrp="1"/>
          </p:cNvSpPr>
          <p:nvPr>
            <p:ph type="body" idx="1"/>
          </p:nvPr>
        </p:nvSpPr>
        <p:spPr>
          <a:xfrm>
            <a:off x="601249"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108" name="Google Shape;108;p34"/>
          <p:cNvSpPr txBox="1">
            <a:spLocks noGrp="1"/>
          </p:cNvSpPr>
          <p:nvPr>
            <p:ph type="body" idx="2"/>
          </p:nvPr>
        </p:nvSpPr>
        <p:spPr>
          <a:xfrm>
            <a:off x="4779818"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1538157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642752" y="685801"/>
            <a:ext cx="3267300" cy="37674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accent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54" name="Google Shape;54;p16"/>
          <p:cNvSpPr txBox="1">
            <a:spLocks noGrp="1"/>
          </p:cNvSpPr>
          <p:nvPr>
            <p:ph type="body" idx="1"/>
          </p:nvPr>
        </p:nvSpPr>
        <p:spPr>
          <a:xfrm>
            <a:off x="4121632" y="688484"/>
            <a:ext cx="4379700" cy="3764700"/>
          </a:xfrm>
          <a:prstGeom prst="rect">
            <a:avLst/>
          </a:prstGeom>
          <a:noFill/>
          <a:ln>
            <a:noFill/>
          </a:ln>
        </p:spPr>
        <p:txBody>
          <a:bodyPr spcFirstLastPara="1" wrap="square" lIns="68575" tIns="34275" rIns="68575" bIns="34275" anchor="ctr" anchorCtr="0">
            <a:normAutofit/>
          </a:bodyPr>
          <a:lstStyle>
            <a:lvl1pPr marL="457200" lvl="0" indent="-228600" algn="l">
              <a:lnSpc>
                <a:spcPct val="100000"/>
              </a:lnSpc>
              <a:spcBef>
                <a:spcPts val="800"/>
              </a:spcBef>
              <a:spcAft>
                <a:spcPts val="0"/>
              </a:spcAft>
              <a:buClr>
                <a:schemeClr val="accent1"/>
              </a:buClr>
              <a:buSzPts val="2100"/>
              <a:buNone/>
              <a:defRPr/>
            </a:lvl1pPr>
            <a:lvl2pPr marL="914400" lvl="1" indent="-228600" algn="l">
              <a:lnSpc>
                <a:spcPct val="100000"/>
              </a:lnSpc>
              <a:spcBef>
                <a:spcPts val="400"/>
              </a:spcBef>
              <a:spcAft>
                <a:spcPts val="0"/>
              </a:spcAft>
              <a:buClr>
                <a:schemeClr val="accent2"/>
              </a:buClr>
              <a:buSzPts val="1800"/>
              <a:buNone/>
              <a:defRPr/>
            </a:lvl2pPr>
            <a:lvl3pPr marL="1371600" lvl="2" indent="-228600" algn="l">
              <a:lnSpc>
                <a:spcPct val="100000"/>
              </a:lnSpc>
              <a:spcBef>
                <a:spcPts val="400"/>
              </a:spcBef>
              <a:spcAft>
                <a:spcPts val="0"/>
              </a:spcAft>
              <a:buClr>
                <a:schemeClr val="dk2"/>
              </a:buClr>
              <a:buSzPts val="1500"/>
              <a:buNone/>
              <a:defRPr/>
            </a:lvl3pPr>
            <a:lvl4pPr marL="1828800" lvl="3" indent="-228600" algn="l">
              <a:lnSpc>
                <a:spcPct val="100000"/>
              </a:lnSpc>
              <a:spcBef>
                <a:spcPts val="400"/>
              </a:spcBef>
              <a:spcAft>
                <a:spcPts val="0"/>
              </a:spcAft>
              <a:buClr>
                <a:schemeClr val="dk2"/>
              </a:buClr>
              <a:buSzPts val="1400"/>
              <a:buNone/>
              <a:defRPr/>
            </a:lvl4pPr>
            <a:lvl5pPr marL="2286000" lvl="4" indent="-228600" algn="l">
              <a:lnSpc>
                <a:spcPct val="100000"/>
              </a:lnSpc>
              <a:spcBef>
                <a:spcPts val="400"/>
              </a:spcBef>
              <a:spcAft>
                <a:spcPts val="0"/>
              </a:spcAft>
              <a:buClr>
                <a:schemeClr val="dk2"/>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55" name="Google Shape;55;p16"/>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6" name="Google Shape;56;p16"/>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01732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_Title and Content" preserve="1">
  <p:cSld name="3_Title and Content">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35"/>
          <p:cNvSpPr txBox="1">
            <a:spLocks noGrp="1"/>
          </p:cNvSpPr>
          <p:nvPr>
            <p:ph type="title"/>
          </p:nvPr>
        </p:nvSpPr>
        <p:spPr>
          <a:xfrm>
            <a:off x="601249" y="413147"/>
            <a:ext cx="7941600" cy="11454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accent1"/>
              </a:buClr>
              <a:buSzPts val="3300"/>
              <a:buFont typeface="Calibri"/>
              <a:buNone/>
              <a:defRPr>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r>
              <a:rPr lang="en-US"/>
              <a:t>Click to edit Master title style</a:t>
            </a:r>
            <a:endParaRPr/>
          </a:p>
        </p:txBody>
      </p:sp>
      <p:sp>
        <p:nvSpPr>
          <p:cNvPr id="59" name="Google Shape;59;p3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AEABAB"/>
              </a:buClr>
              <a:buSzPts val="600"/>
              <a:buFont typeface="Calibri"/>
              <a:buNone/>
              <a:defRPr>
                <a:solidFill>
                  <a:srgbClr val="AEABAB"/>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35"/>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35"/>
          <p:cNvSpPr txBox="1">
            <a:spLocks noGrp="1"/>
          </p:cNvSpPr>
          <p:nvPr>
            <p:ph type="body" idx="1"/>
          </p:nvPr>
        </p:nvSpPr>
        <p:spPr>
          <a:xfrm>
            <a:off x="601249"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
        <p:nvSpPr>
          <p:cNvPr id="62" name="Google Shape;62;p35"/>
          <p:cNvSpPr txBox="1">
            <a:spLocks noGrp="1"/>
          </p:cNvSpPr>
          <p:nvPr>
            <p:ph type="body" idx="2"/>
          </p:nvPr>
        </p:nvSpPr>
        <p:spPr>
          <a:xfrm>
            <a:off x="4779818" y="1995055"/>
            <a:ext cx="3746400" cy="2462700"/>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800"/>
              </a:spcBef>
              <a:spcAft>
                <a:spcPts val="0"/>
              </a:spcAft>
              <a:buClr>
                <a:schemeClr val="dk2"/>
              </a:buClr>
              <a:buSzPts val="2100"/>
              <a:buNone/>
              <a:defRPr>
                <a:solidFill>
                  <a:schemeClr val="dk2"/>
                </a:solidFill>
              </a:defRPr>
            </a:lvl1pPr>
            <a:lvl2pPr marL="914400" lvl="1" indent="-228600" algn="l">
              <a:lnSpc>
                <a:spcPct val="100000"/>
              </a:lnSpc>
              <a:spcBef>
                <a:spcPts val="400"/>
              </a:spcBef>
              <a:spcAft>
                <a:spcPts val="0"/>
              </a:spcAft>
              <a:buClr>
                <a:schemeClr val="accent1"/>
              </a:buClr>
              <a:buSzPts val="1800"/>
              <a:buNone/>
              <a:defRPr>
                <a:solidFill>
                  <a:schemeClr val="accent1"/>
                </a:solidFill>
              </a:defRPr>
            </a:lvl2pPr>
            <a:lvl3pPr marL="1371600" lvl="2" indent="-228600" algn="l">
              <a:lnSpc>
                <a:spcPct val="100000"/>
              </a:lnSpc>
              <a:spcBef>
                <a:spcPts val="400"/>
              </a:spcBef>
              <a:spcAft>
                <a:spcPts val="0"/>
              </a:spcAft>
              <a:buClr>
                <a:schemeClr val="dk2"/>
              </a:buClr>
              <a:buSzPts val="1500"/>
              <a:buNone/>
              <a:defRPr>
                <a:solidFill>
                  <a:schemeClr val="dk2"/>
                </a:solidFill>
              </a:defRPr>
            </a:lvl3pPr>
            <a:lvl4pPr marL="1828800" lvl="3" indent="-228600" algn="l">
              <a:lnSpc>
                <a:spcPct val="100000"/>
              </a:lnSpc>
              <a:spcBef>
                <a:spcPts val="400"/>
              </a:spcBef>
              <a:spcAft>
                <a:spcPts val="0"/>
              </a:spcAft>
              <a:buClr>
                <a:schemeClr val="dk2"/>
              </a:buClr>
              <a:buSzPts val="1400"/>
              <a:buNone/>
              <a:defRPr>
                <a:solidFill>
                  <a:schemeClr val="dk2"/>
                </a:solidFill>
              </a:defRPr>
            </a:lvl4pPr>
            <a:lvl5pPr marL="2286000" lvl="4" indent="-228600" algn="l">
              <a:lnSpc>
                <a:spcPct val="100000"/>
              </a:lnSpc>
              <a:spcBef>
                <a:spcPts val="400"/>
              </a:spcBef>
              <a:spcAft>
                <a:spcPts val="0"/>
              </a:spcAft>
              <a:buClr>
                <a:schemeClr val="dk2"/>
              </a:buClr>
              <a:buSzPts val="1400"/>
              <a:buNone/>
              <a:defRPr>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lvl="0"/>
            <a:r>
              <a:rPr lang="en-US"/>
              <a:t>Click to edit Master text styles</a:t>
            </a:r>
          </a:p>
        </p:txBody>
      </p:sp>
    </p:spTree>
    <p:extLst>
      <p:ext uri="{BB962C8B-B14F-4D97-AF65-F5344CB8AC3E}">
        <p14:creationId xmlns:p14="http://schemas.microsoft.com/office/powerpoint/2010/main" val="3308486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10.png"/><Relationship Id="rId4" Type="http://schemas.openxmlformats.org/officeDocument/2006/relationships/slideLayout" Target="../slideLayouts/slideLayout11.xml"/><Relationship Id="rId9" Type="http://schemas.openxmlformats.org/officeDocument/2006/relationships/image" Target="../media/image9.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jp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3.pn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image" Target="../media/image1.jpg"/><Relationship Id="rId2" Type="http://schemas.openxmlformats.org/officeDocument/2006/relationships/slideLayout" Target="../slideLayouts/slideLayout25.xml"/><Relationship Id="rId16" Type="http://schemas.openxmlformats.org/officeDocument/2006/relationships/theme" Target="../theme/theme4.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52.xml"/><Relationship Id="rId7"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7.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3.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1.jp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0.xml"/><Relationship Id="rId7" Type="http://schemas.openxmlformats.org/officeDocument/2006/relationships/image" Target="../media/image1.jp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8.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10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3"/>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333392838"/>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809" r:id="rId6"/>
    <p:sldLayoutId id="2147483810"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9">
            <a:alphaModFix/>
          </a:blip>
          <a:stretch>
            <a:fillRect/>
          </a:stretch>
        </a:blipFill>
        <a:effectLst/>
      </p:bgPr>
    </p:bg>
    <p:spTree>
      <p:nvGrpSpPr>
        <p:cNvPr id="1" name="Shape 46"/>
        <p:cNvGrpSpPr/>
        <p:nvPr/>
      </p:nvGrpSpPr>
      <p:grpSpPr>
        <a:xfrm>
          <a:off x="0" y="0"/>
          <a:ext cx="0" cy="0"/>
          <a:chOff x="0" y="0"/>
          <a:chExt cx="0" cy="0"/>
        </a:xfrm>
      </p:grpSpPr>
      <p:sp>
        <p:nvSpPr>
          <p:cNvPr id="47" name="Google Shape;47;p15"/>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accent1"/>
              </a:buClr>
              <a:buSzPts val="3300"/>
              <a:buFont typeface="Calibri"/>
              <a:buNone/>
              <a:defRPr sz="3300" b="0" i="0" u="none" strike="noStrike" cap="none">
                <a:solidFill>
                  <a:schemeClr val="accen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15"/>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100000"/>
              </a:lnSpc>
              <a:spcBef>
                <a:spcPts val="400"/>
              </a:spcBef>
              <a:spcAft>
                <a:spcPts val="0"/>
              </a:spcAft>
              <a:buClr>
                <a:schemeClr val="dk2"/>
              </a:buClr>
              <a:buSzPts val="1500"/>
              <a:buFont typeface="Arial"/>
              <a:buNone/>
              <a:defRPr sz="1500" b="0" i="0" u="none" strike="noStrike" cap="none">
                <a:solidFill>
                  <a:schemeClr val="dk2"/>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dk2"/>
              </a:buClr>
              <a:buSzPts val="1400"/>
              <a:buFont typeface="Arial"/>
              <a:buNone/>
              <a:defRPr sz="1400" b="0" i="0" u="none" strike="noStrike" cap="none">
                <a:solidFill>
                  <a:schemeClr val="dk2"/>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dk2"/>
              </a:buClr>
              <a:buSzPts val="1400"/>
              <a:buFont typeface="Arial"/>
              <a:buNone/>
              <a:defRPr sz="1400" b="0" i="0" u="none" strike="noStrike" cap="none">
                <a:solidFill>
                  <a:schemeClr val="dk2"/>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9" name="Google Shape;49;p15"/>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0" name="Google Shape;50;p15"/>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accen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51" name="Google Shape;51;p15"/>
          <p:cNvPicPr preferRelativeResize="0"/>
          <p:nvPr/>
        </p:nvPicPr>
        <p:blipFill rotWithShape="1">
          <a:blip r:embed="rId10">
            <a:alphaModFix/>
          </a:blip>
          <a:srcRect/>
          <a:stretch/>
        </p:blipFill>
        <p:spPr>
          <a:xfrm>
            <a:off x="219095" y="139303"/>
            <a:ext cx="1099066" cy="326534"/>
          </a:xfrm>
          <a:prstGeom prst="rect">
            <a:avLst/>
          </a:prstGeom>
          <a:noFill/>
          <a:ln>
            <a:noFill/>
          </a:ln>
        </p:spPr>
      </p:pic>
    </p:spTree>
    <p:extLst>
      <p:ext uri="{BB962C8B-B14F-4D97-AF65-F5344CB8AC3E}">
        <p14:creationId xmlns:p14="http://schemas.microsoft.com/office/powerpoint/2010/main" val="3069875147"/>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733" r:id="rId5"/>
    <p:sldLayoutId id="2147483734" r:id="rId6"/>
    <p:sldLayoutId id="2147483735"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a:blip r:embed="rId11">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18"/>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8" name="Google Shape;78;p18"/>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80" name="Google Shape;80;p18"/>
          <p:cNvPicPr preferRelativeResize="0"/>
          <p:nvPr/>
        </p:nvPicPr>
        <p:blipFill rotWithShape="1">
          <a:blip r:embed="rId12">
            <a:alphaModFix/>
          </a:blip>
          <a:srcRect/>
          <a:stretch/>
        </p:blipFill>
        <p:spPr>
          <a:xfrm>
            <a:off x="219095" y="139303"/>
            <a:ext cx="1099066" cy="326534"/>
          </a:xfrm>
          <a:prstGeom prst="rect">
            <a:avLst/>
          </a:prstGeom>
          <a:noFill/>
          <a:ln>
            <a:noFill/>
          </a:ln>
        </p:spPr>
      </p:pic>
    </p:spTree>
    <p:extLst>
      <p:ext uri="{BB962C8B-B14F-4D97-AF65-F5344CB8AC3E}">
        <p14:creationId xmlns:p14="http://schemas.microsoft.com/office/powerpoint/2010/main" val="931542510"/>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30" r:id="rId6"/>
    <p:sldLayoutId id="2147483731" r:id="rId7"/>
    <p:sldLayoutId id="2147483732" r:id="rId8"/>
    <p:sldLayoutId id="2147483808"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17">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20"/>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10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2" name="Google Shape;112;p20"/>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pic>
        <p:nvPicPr>
          <p:cNvPr id="113" name="Google Shape;113;p20"/>
          <p:cNvPicPr preferRelativeResize="0"/>
          <p:nvPr/>
        </p:nvPicPr>
        <p:blipFill rotWithShape="1">
          <a:blip r:embed="rId18">
            <a:alphaModFix/>
          </a:blip>
          <a:srcRect/>
          <a:stretch/>
        </p:blipFill>
        <p:spPr>
          <a:xfrm>
            <a:off x="8008870" y="173525"/>
            <a:ext cx="921930" cy="273900"/>
          </a:xfrm>
          <a:prstGeom prst="rect">
            <a:avLst/>
          </a:prstGeom>
          <a:noFill/>
          <a:ln>
            <a:noFill/>
          </a:ln>
        </p:spPr>
      </p:pic>
    </p:spTree>
    <p:extLst>
      <p:ext uri="{BB962C8B-B14F-4D97-AF65-F5344CB8AC3E}">
        <p14:creationId xmlns:p14="http://schemas.microsoft.com/office/powerpoint/2010/main" val="4267321006"/>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26" r:id="rId12"/>
    <p:sldLayoutId id="2147483727" r:id="rId13"/>
    <p:sldLayoutId id="2147483728" r:id="rId14"/>
    <p:sldLayoutId id="2147483729" r:id="rId1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58"/>
        <p:cNvGrpSpPr/>
        <p:nvPr/>
      </p:nvGrpSpPr>
      <p:grpSpPr>
        <a:xfrm>
          <a:off x="0" y="0"/>
          <a:ext cx="0" cy="0"/>
          <a:chOff x="0" y="0"/>
          <a:chExt cx="0" cy="0"/>
        </a:xfrm>
      </p:grpSpPr>
      <p:sp>
        <p:nvSpPr>
          <p:cNvPr id="159" name="Google Shape;159;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0" name="Google Shape;160;p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1" name="Google Shape;16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4794984"/>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a:blip r:embed="rId8">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18"/>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8" name="Google Shape;78;p18"/>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80" name="Google Shape;80;p18"/>
          <p:cNvPicPr preferRelativeResize="0"/>
          <p:nvPr/>
        </p:nvPicPr>
        <p:blipFill rotWithShape="1">
          <a:blip r:embed="rId9">
            <a:alphaModFix/>
          </a:blip>
          <a:srcRect/>
          <a:stretch/>
        </p:blipFill>
        <p:spPr>
          <a:xfrm>
            <a:off x="219095" y="139303"/>
            <a:ext cx="1099066" cy="326534"/>
          </a:xfrm>
          <a:prstGeom prst="rect">
            <a:avLst/>
          </a:prstGeom>
          <a:noFill/>
          <a:ln>
            <a:noFill/>
          </a:ln>
        </p:spPr>
      </p:pic>
    </p:spTree>
    <p:extLst>
      <p:ext uri="{BB962C8B-B14F-4D97-AF65-F5344CB8AC3E}">
        <p14:creationId xmlns:p14="http://schemas.microsoft.com/office/powerpoint/2010/main" val="3693539371"/>
      </p:ext>
    </p:extLst>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811"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a:blip r:embed="rId14">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20"/>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10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10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2" name="Google Shape;112;p20"/>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pic>
        <p:nvPicPr>
          <p:cNvPr id="113" name="Google Shape;113;p20"/>
          <p:cNvPicPr preferRelativeResize="0"/>
          <p:nvPr/>
        </p:nvPicPr>
        <p:blipFill rotWithShape="1">
          <a:blip r:embed="rId15">
            <a:alphaModFix/>
          </a:blip>
          <a:srcRect/>
          <a:stretch/>
        </p:blipFill>
        <p:spPr>
          <a:xfrm>
            <a:off x="8008870" y="173525"/>
            <a:ext cx="921930" cy="273900"/>
          </a:xfrm>
          <a:prstGeom prst="rect">
            <a:avLst/>
          </a:prstGeom>
          <a:noFill/>
          <a:ln>
            <a:noFill/>
          </a:ln>
        </p:spPr>
      </p:pic>
    </p:spTree>
    <p:extLst>
      <p:ext uri="{BB962C8B-B14F-4D97-AF65-F5344CB8AC3E}">
        <p14:creationId xmlns:p14="http://schemas.microsoft.com/office/powerpoint/2010/main" val="4062170252"/>
      </p:ext>
    </p:extLst>
  </p:cSld>
  <p:clrMap bg1="lt1" tx1="dk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812"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a:blip r:embed="rId7">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628650" y="654501"/>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18"/>
          <p:cNvSpPr txBox="1">
            <a:spLocks noGrp="1"/>
          </p:cNvSpPr>
          <p:nvPr>
            <p:ph type="body" idx="1"/>
          </p:nvPr>
        </p:nvSpPr>
        <p:spPr>
          <a:xfrm>
            <a:off x="628650" y="1749876"/>
            <a:ext cx="7886700" cy="2739000"/>
          </a:xfrm>
          <a:prstGeom prst="rect">
            <a:avLst/>
          </a:prstGeom>
          <a:noFill/>
          <a:ln>
            <a:noFill/>
          </a:ln>
        </p:spPr>
        <p:txBody>
          <a:bodyPr spcFirstLastPara="1" wrap="square" lIns="68575" tIns="34275" rIns="68575" bIns="34275" anchor="t" anchorCtr="0">
            <a:normAutofit/>
          </a:bodyPr>
          <a:lstStyle>
            <a:lvl1pPr marL="457200" marR="0" lvl="0" indent="-228600" algn="l" rtl="0">
              <a:lnSpc>
                <a:spcPct val="100000"/>
              </a:lnSpc>
              <a:spcBef>
                <a:spcPts val="800"/>
              </a:spcBef>
              <a:spcAft>
                <a:spcPts val="0"/>
              </a:spcAft>
              <a:buClr>
                <a:schemeClr val="accent1"/>
              </a:buClr>
              <a:buSzPts val="2100"/>
              <a:buFont typeface="Arial"/>
              <a:buNone/>
              <a:defRPr sz="2100" b="0" i="0" u="none" strike="noStrike" cap="none">
                <a:solidFill>
                  <a:schemeClr val="accent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accent2"/>
              </a:buClr>
              <a:buSzPts val="1800"/>
              <a:buFont typeface="Arial"/>
              <a:buNone/>
              <a:defRPr sz="1800" b="0" i="0" u="none" strike="noStrike" cap="none">
                <a:solidFill>
                  <a:schemeClr val="accent2"/>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lt1"/>
              </a:buClr>
              <a:buSzPts val="1500"/>
              <a:buFont typeface="Arial"/>
              <a:buNone/>
              <a:defRPr sz="15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lt1"/>
              </a:buClr>
              <a:buSzPts val="1400"/>
              <a:buFont typeface="Arial"/>
              <a:buNone/>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8" name="Google Shape;78;p18"/>
          <p:cNvSpPr txBox="1">
            <a:spLocks noGrp="1"/>
          </p:cNvSpPr>
          <p:nvPr>
            <p:ph type="ftr" idx="11"/>
          </p:nvPr>
        </p:nvSpPr>
        <p:spPr>
          <a:xfrm>
            <a:off x="5950646" y="13930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600"/>
              <a:buFont typeface="Calibri"/>
              <a:buNone/>
              <a:defRPr sz="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79" name="Google Shape;79;p18"/>
          <p:cNvSpPr txBox="1">
            <a:spLocks noGrp="1"/>
          </p:cNvSpPr>
          <p:nvPr>
            <p:ph type="sldNum" idx="12"/>
          </p:nvPr>
        </p:nvSpPr>
        <p:spPr>
          <a:xfrm>
            <a:off x="8710551" y="4838513"/>
            <a:ext cx="326100" cy="273900"/>
          </a:xfrm>
          <a:prstGeom prst="rect">
            <a:avLst/>
          </a:prstGeom>
          <a:noFill/>
          <a:ln>
            <a:noFill/>
          </a:ln>
        </p:spPr>
        <p:txBody>
          <a:bodyPr spcFirstLastPara="1" wrap="square" lIns="68575" tIns="34275" rIns="68575" bIns="34275" anchor="ctr" anchorCtr="0">
            <a:noAutofit/>
          </a:bodyPr>
          <a:lstStyle>
            <a:lvl1pPr marL="0" marR="0" lvl="0"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1pPr>
            <a:lvl2pPr marL="0" marR="0" lvl="1"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2pPr>
            <a:lvl3pPr marL="0" marR="0" lvl="2"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3pPr>
            <a:lvl4pPr marL="0" marR="0" lvl="3"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4pPr>
            <a:lvl5pPr marL="0" marR="0" lvl="4"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5pPr>
            <a:lvl6pPr marL="0" marR="0" lvl="5"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6pPr>
            <a:lvl7pPr marL="0" marR="0" lvl="6"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7pPr>
            <a:lvl8pPr marL="0" marR="0" lvl="7"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8pPr>
            <a:lvl9pPr marL="0" marR="0" lvl="8" indent="0" algn="ctr" rtl="0">
              <a:lnSpc>
                <a:spcPct val="100000"/>
              </a:lnSpc>
              <a:spcBef>
                <a:spcPts val="0"/>
              </a:spcBef>
              <a:spcAft>
                <a:spcPts val="0"/>
              </a:spcAft>
              <a:buClr>
                <a:srgbClr val="000000"/>
              </a:buClr>
              <a:buSzPts val="900"/>
              <a:buFont typeface="Arial"/>
              <a:buNone/>
              <a:defRPr sz="900" b="1" i="0" u="none" strike="noStrike" cap="none">
                <a:solidFill>
                  <a:schemeClr val="lt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80" name="Google Shape;80;p18"/>
          <p:cNvPicPr preferRelativeResize="0"/>
          <p:nvPr/>
        </p:nvPicPr>
        <p:blipFill rotWithShape="1">
          <a:blip r:embed="rId8">
            <a:alphaModFix/>
          </a:blip>
          <a:srcRect/>
          <a:stretch/>
        </p:blipFill>
        <p:spPr>
          <a:xfrm>
            <a:off x="219095" y="139303"/>
            <a:ext cx="1099066" cy="326534"/>
          </a:xfrm>
          <a:prstGeom prst="rect">
            <a:avLst/>
          </a:prstGeom>
          <a:noFill/>
          <a:ln>
            <a:noFill/>
          </a:ln>
        </p:spPr>
      </p:pic>
    </p:spTree>
    <p:extLst>
      <p:ext uri="{BB962C8B-B14F-4D97-AF65-F5344CB8AC3E}">
        <p14:creationId xmlns:p14="http://schemas.microsoft.com/office/powerpoint/2010/main" val="1421195930"/>
      </p:ext>
    </p:extLst>
  </p:cSld>
  <p:clrMap bg1="lt1" tx1="dk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hyperlink" Target="http://basementdesigner.com/basement-finishing-102/light-bulb-idea/" TargetMode="External"/><Relationship Id="rId5" Type="http://schemas.openxmlformats.org/officeDocument/2006/relationships/image" Target="../media/image41.jpg"/><Relationship Id="rId4" Type="http://schemas.openxmlformats.org/officeDocument/2006/relationships/hyperlink" Target="http://positek.net/safely-send-tax-document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hyperlink" Target="http://ssrf.cloudbutton.net/SSRF_Exp.html" TargetMode="External"/><Relationship Id="rId3" Type="http://schemas.openxmlformats.org/officeDocument/2006/relationships/hyperlink" Target="https://csagpt20.cloudbutton.net/xss.php" TargetMode="External"/><Relationship Id="rId7" Type="http://schemas.openxmlformats.org/officeDocument/2006/relationships/hyperlink" Target="http://ssrf.cloudbutton.net/" TargetMode="External"/><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hyperlink" Target="https://csagpt20.cloudbutton.net/SQL_Injection_Site.html" TargetMode="External"/><Relationship Id="rId5" Type="http://schemas.openxmlformats.org/officeDocument/2006/relationships/hyperlink" Target="https://csagpt20.cloudbutton.net/" TargetMode="External"/><Relationship Id="rId4" Type="http://schemas.openxmlformats.org/officeDocument/2006/relationships/hyperlink" Target="https://csagpt20.cloudbutton.net/XSS_Injection_Sit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hyperlink" Target="https://www.pngall.com/checklist-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hyperlink" Target="https://www.pngall.com/checklist-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hyperlink" Target="https://www.publicdomainpictures.net/view-image.php?image=221184&amp;picture=safety-warning" TargetMode="External"/><Relationship Id="rId5" Type="http://schemas.openxmlformats.org/officeDocument/2006/relationships/image" Target="../media/image38.jpg"/><Relationship Id="rId4" Type="http://schemas.openxmlformats.org/officeDocument/2006/relationships/hyperlink" Target="https://pixabay.com/en/yellow-triangle-border-exclamation-4103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6322" y="1354328"/>
            <a:ext cx="4386126" cy="1217422"/>
          </a:xfrm>
        </p:spPr>
        <p:txBody>
          <a:bodyPr wrap="square" anchor="ctr">
            <a:normAutofit fontScale="90000"/>
          </a:bodyPr>
          <a:lstStyle/>
          <a:p>
            <a:r>
              <a:rPr lang="en-US" sz="3200"/>
              <a:t>Getting your hands dirty: Exploring Exploits with ChatGPT</a:t>
            </a:r>
            <a:endParaRPr lang="en-US" sz="3200" dirty="0"/>
          </a:p>
        </p:txBody>
      </p:sp>
      <p:sp>
        <p:nvSpPr>
          <p:cNvPr id="3" name="Subtitle 2"/>
          <p:cNvSpPr>
            <a:spLocks noGrp="1"/>
          </p:cNvSpPr>
          <p:nvPr>
            <p:ph type="body" idx="1"/>
          </p:nvPr>
        </p:nvSpPr>
        <p:spPr>
          <a:xfrm>
            <a:off x="4246323" y="2451970"/>
            <a:ext cx="4269000" cy="1615800"/>
          </a:xfrm>
        </p:spPr>
        <p:txBody>
          <a:bodyPr wrap="square" anchor="t">
            <a:normAutofit/>
          </a:bodyPr>
          <a:lstStyle/>
          <a:p>
            <a:r>
              <a:rPr lang="en-US" dirty="0"/>
              <a:t>Cloud Security Alliance - Colorado Chapter Meetup</a:t>
            </a:r>
          </a:p>
          <a:p>
            <a:r>
              <a:rPr lang="en-US" dirty="0"/>
              <a:t>Presenter: Blake </a:t>
            </a:r>
            <a:r>
              <a:rPr lang="en-US" dirty="0" err="1"/>
              <a:t>Lohn</a:t>
            </a:r>
            <a:r>
              <a:rPr lang="en-US" dirty="0"/>
              <a:t>-Wiley</a:t>
            </a:r>
          </a:p>
        </p:txBody>
      </p:sp>
      <p:pic>
        <p:nvPicPr>
          <p:cNvPr id="10244" name="Picture 4" descr="Cartoon about ChatGPT and meetings">
            <a:extLst>
              <a:ext uri="{FF2B5EF4-FFF2-40B4-BE49-F238E27FC236}">
                <a16:creationId xmlns:a16="http://schemas.microsoft.com/office/drawing/2014/main" id="{DD7806B0-0172-3214-463F-CF873C2AC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91" y="2240690"/>
            <a:ext cx="3250823" cy="27307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1A3-CA42-8EBB-4CB3-2FDEA352CE8D}"/>
              </a:ext>
            </a:extLst>
          </p:cNvPr>
          <p:cNvSpPr>
            <a:spLocks noGrp="1"/>
          </p:cNvSpPr>
          <p:nvPr>
            <p:ph type="title"/>
          </p:nvPr>
        </p:nvSpPr>
        <p:spPr>
          <a:xfrm>
            <a:off x="642752" y="685801"/>
            <a:ext cx="3267300" cy="3767400"/>
          </a:xfrm>
        </p:spPr>
        <p:txBody>
          <a:bodyPr wrap="square" anchor="ctr">
            <a:normAutofit/>
          </a:bodyPr>
          <a:lstStyle/>
          <a:p>
            <a:r>
              <a:rPr lang="en-US" b="0" i="0">
                <a:effectLst/>
              </a:rPr>
              <a:t>Prompt Engineering Tips</a:t>
            </a:r>
            <a:endParaRPr lang="en-US" dirty="0"/>
          </a:p>
        </p:txBody>
      </p:sp>
      <p:sp>
        <p:nvSpPr>
          <p:cNvPr id="3" name="Content Placeholder 2">
            <a:extLst>
              <a:ext uri="{FF2B5EF4-FFF2-40B4-BE49-F238E27FC236}">
                <a16:creationId xmlns:a16="http://schemas.microsoft.com/office/drawing/2014/main" id="{8F9261FE-E995-54A6-7F10-A1450626F159}"/>
              </a:ext>
            </a:extLst>
          </p:cNvPr>
          <p:cNvSpPr>
            <a:spLocks noGrp="1"/>
          </p:cNvSpPr>
          <p:nvPr>
            <p:ph type="body" idx="1"/>
          </p:nvPr>
        </p:nvSpPr>
        <p:spPr>
          <a:xfrm>
            <a:off x="4121632" y="688484"/>
            <a:ext cx="4379700" cy="3764700"/>
          </a:xfrm>
        </p:spPr>
        <p:txBody>
          <a:bodyPr wrap="square" anchor="ctr">
            <a:normAutofit/>
          </a:bodyPr>
          <a:lstStyle/>
          <a:p>
            <a:r>
              <a:rPr lang="en-US" sz="1900" b="0" i="0">
                <a:effectLst/>
              </a:rPr>
              <a:t>Iterate and refine prompts</a:t>
            </a:r>
          </a:p>
          <a:p>
            <a:r>
              <a:rPr lang="en-US" sz="1900" b="0" i="0">
                <a:effectLst/>
              </a:rPr>
              <a:t>Evaluate and assess generated output</a:t>
            </a:r>
          </a:p>
          <a:p>
            <a:r>
              <a:rPr lang="en-US" sz="1900" b="0" i="0">
                <a:effectLst/>
              </a:rPr>
              <a:t>Experiment, test, and refine continuously</a:t>
            </a:r>
          </a:p>
          <a:p>
            <a:r>
              <a:rPr lang="en-US" sz="1900" b="0" i="0">
                <a:effectLst/>
              </a:rPr>
              <a:t>Clear prompts guide accurate responses</a:t>
            </a:r>
          </a:p>
          <a:p>
            <a:r>
              <a:rPr lang="en-US" sz="1900" b="0" i="0">
                <a:effectLst/>
              </a:rPr>
              <a:t>Optimize output with prompt engineering</a:t>
            </a:r>
          </a:p>
          <a:p>
            <a:r>
              <a:rPr lang="en-US" sz="1900" b="0" i="0">
                <a:effectLst/>
              </a:rPr>
              <a:t>Iterative process for refining prompts</a:t>
            </a:r>
          </a:p>
          <a:p>
            <a:endParaRPr lang="en-US" sz="1900"/>
          </a:p>
        </p:txBody>
      </p:sp>
    </p:spTree>
    <p:extLst>
      <p:ext uri="{BB962C8B-B14F-4D97-AF65-F5344CB8AC3E}">
        <p14:creationId xmlns:p14="http://schemas.microsoft.com/office/powerpoint/2010/main" val="384420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1A3-CA42-8EBB-4CB3-2FDEA352CE8D}"/>
              </a:ext>
            </a:extLst>
          </p:cNvPr>
          <p:cNvSpPr>
            <a:spLocks noGrp="1"/>
          </p:cNvSpPr>
          <p:nvPr>
            <p:ph type="title"/>
          </p:nvPr>
        </p:nvSpPr>
        <p:spPr>
          <a:xfrm>
            <a:off x="642752" y="685801"/>
            <a:ext cx="3267300" cy="3767400"/>
          </a:xfrm>
        </p:spPr>
        <p:txBody>
          <a:bodyPr wrap="square" anchor="ctr">
            <a:normAutofit/>
          </a:bodyPr>
          <a:lstStyle/>
          <a:p>
            <a:r>
              <a:rPr lang="en-US" b="0" i="0">
                <a:effectLst/>
              </a:rPr>
              <a:t>Prompt Engineering: Work Backwards for Desired Responses</a:t>
            </a:r>
            <a:endParaRPr lang="en-US" dirty="0"/>
          </a:p>
        </p:txBody>
      </p:sp>
      <p:sp>
        <p:nvSpPr>
          <p:cNvPr id="3" name="Content Placeholder 2">
            <a:extLst>
              <a:ext uri="{FF2B5EF4-FFF2-40B4-BE49-F238E27FC236}">
                <a16:creationId xmlns:a16="http://schemas.microsoft.com/office/drawing/2014/main" id="{8F9261FE-E995-54A6-7F10-A1450626F159}"/>
              </a:ext>
            </a:extLst>
          </p:cNvPr>
          <p:cNvSpPr>
            <a:spLocks noGrp="1"/>
          </p:cNvSpPr>
          <p:nvPr>
            <p:ph type="body" idx="1"/>
          </p:nvPr>
        </p:nvSpPr>
        <p:spPr>
          <a:xfrm>
            <a:off x="4121632" y="688484"/>
            <a:ext cx="4379700" cy="3764700"/>
          </a:xfrm>
        </p:spPr>
        <p:txBody>
          <a:bodyPr wrap="square" anchor="ctr">
            <a:normAutofit/>
          </a:bodyPr>
          <a:lstStyle/>
          <a:p>
            <a:r>
              <a:rPr lang="en-US" b="0" i="0">
                <a:effectLst/>
              </a:rPr>
              <a:t>Determine the desired response</a:t>
            </a:r>
          </a:p>
          <a:p>
            <a:pPr marL="557213" lvl="1" indent="-214313"/>
            <a:r>
              <a:rPr lang="en-US" sz="2100" b="0" i="0">
                <a:solidFill>
                  <a:schemeClr val="accent1"/>
                </a:solidFill>
                <a:effectLst/>
              </a:rPr>
              <a:t>Clearly define the desired outcome</a:t>
            </a:r>
          </a:p>
          <a:p>
            <a:pPr marL="557213" lvl="1" indent="-214313"/>
            <a:r>
              <a:rPr lang="en-US" sz="2100" b="0" i="0">
                <a:solidFill>
                  <a:schemeClr val="accent1"/>
                </a:solidFill>
                <a:effectLst/>
              </a:rPr>
              <a:t>Identify key elements to include in the response</a:t>
            </a:r>
          </a:p>
          <a:p>
            <a:r>
              <a:rPr lang="en-US" b="0" i="0">
                <a:effectLst/>
              </a:rPr>
              <a:t>Formulate the prompt</a:t>
            </a:r>
          </a:p>
          <a:p>
            <a:pPr marL="557213" lvl="1" indent="-214313"/>
            <a:r>
              <a:rPr lang="en-US" sz="2100" b="0" i="0">
                <a:solidFill>
                  <a:schemeClr val="accent1"/>
                </a:solidFill>
                <a:effectLst/>
              </a:rPr>
              <a:t>Craft the prompt to explicitly ask for the key elements</a:t>
            </a:r>
          </a:p>
          <a:p>
            <a:pPr marL="557213" lvl="1" indent="-214313"/>
            <a:r>
              <a:rPr lang="en-US" sz="2100" b="0" i="0">
                <a:solidFill>
                  <a:schemeClr val="accent1"/>
                </a:solidFill>
                <a:effectLst/>
              </a:rPr>
              <a:t>Be specific and provide necessary context or instructions</a:t>
            </a:r>
          </a:p>
          <a:p>
            <a:endParaRPr lang="en-US" dirty="0"/>
          </a:p>
        </p:txBody>
      </p:sp>
    </p:spTree>
    <p:extLst>
      <p:ext uri="{BB962C8B-B14F-4D97-AF65-F5344CB8AC3E}">
        <p14:creationId xmlns:p14="http://schemas.microsoft.com/office/powerpoint/2010/main" val="72635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Prompt Examples for Various Roles and Formats</a:t>
            </a:r>
          </a:p>
        </p:txBody>
      </p:sp>
      <p:sp>
        <p:nvSpPr>
          <p:cNvPr id="3" name="Content Placeholder 2"/>
          <p:cNvSpPr>
            <a:spLocks noGrp="1"/>
          </p:cNvSpPr>
          <p:nvPr>
            <p:ph type="body" idx="1"/>
          </p:nvPr>
        </p:nvSpPr>
        <p:spPr>
          <a:xfrm>
            <a:off x="4121632" y="688484"/>
            <a:ext cx="4379700" cy="3764700"/>
          </a:xfrm>
        </p:spPr>
        <p:txBody>
          <a:bodyPr wrap="square" anchor="ctr">
            <a:normAutofit/>
          </a:bodyPr>
          <a:lstStyle/>
          <a:p>
            <a:pPr>
              <a:lnSpc>
                <a:spcPct val="90000"/>
              </a:lnSpc>
            </a:pPr>
            <a:r>
              <a:rPr lang="en-US" sz="1800" dirty="0"/>
              <a:t>Provide example prompts for different roles (Intern, Idea Generator, Editor, Teacher, Critic).</a:t>
            </a:r>
          </a:p>
          <a:p>
            <a:pPr>
              <a:lnSpc>
                <a:spcPct val="90000"/>
              </a:lnSpc>
            </a:pPr>
            <a:r>
              <a:rPr lang="en-US" sz="1800" dirty="0"/>
              <a:t>Showcase various formats that can be used in prompt engineering (Code, Table, Essay, Tweet, Blog, etc.).</a:t>
            </a:r>
          </a:p>
          <a:p>
            <a:pPr>
              <a:lnSpc>
                <a:spcPct val="90000"/>
              </a:lnSpc>
            </a:pPr>
            <a:endParaRPr lang="en-US" sz="1800" dirty="0"/>
          </a:p>
        </p:txBody>
      </p:sp>
    </p:spTree>
    <p:extLst>
      <p:ext uri="{BB962C8B-B14F-4D97-AF65-F5344CB8AC3E}">
        <p14:creationId xmlns:p14="http://schemas.microsoft.com/office/powerpoint/2010/main" val="312187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993" y="672193"/>
            <a:ext cx="4065007" cy="1473478"/>
          </a:xfrm>
        </p:spPr>
        <p:txBody>
          <a:bodyPr wrap="square" anchor="ctr">
            <a:normAutofit/>
          </a:bodyPr>
          <a:lstStyle/>
          <a:p>
            <a:r>
              <a:rPr lang="en-US" dirty="0"/>
              <a:t>Examples</a:t>
            </a:r>
          </a:p>
        </p:txBody>
      </p:sp>
      <p:sp>
        <p:nvSpPr>
          <p:cNvPr id="3" name="Content Placeholder 2"/>
          <p:cNvSpPr>
            <a:spLocks noGrp="1"/>
          </p:cNvSpPr>
          <p:nvPr>
            <p:ph type="body" idx="1"/>
          </p:nvPr>
        </p:nvSpPr>
        <p:spPr>
          <a:xfrm>
            <a:off x="4411343" y="842393"/>
            <a:ext cx="4379700" cy="3764700"/>
          </a:xfrm>
        </p:spPr>
        <p:txBody>
          <a:bodyPr wrap="square" anchor="ctr">
            <a:normAutofit/>
          </a:bodyPr>
          <a:lstStyle/>
          <a:p>
            <a:pPr>
              <a:lnSpc>
                <a:spcPct val="90000"/>
              </a:lnSpc>
            </a:pPr>
            <a:r>
              <a:rPr lang="en-US" sz="1800" dirty="0"/>
              <a:t>Intern: "Find recent studies on the impact of AI in cybersecurity."</a:t>
            </a:r>
          </a:p>
          <a:p>
            <a:pPr>
              <a:lnSpc>
                <a:spcPct val="90000"/>
              </a:lnSpc>
            </a:pPr>
            <a:r>
              <a:rPr lang="en-US" sz="1800" dirty="0"/>
              <a:t>Idea Generator: "Generate 5 unique strategies to enhance network security."</a:t>
            </a:r>
          </a:p>
          <a:p>
            <a:pPr>
              <a:lnSpc>
                <a:spcPct val="90000"/>
              </a:lnSpc>
            </a:pPr>
            <a:r>
              <a:rPr lang="en-US" sz="1800" dirty="0"/>
              <a:t>Editor: "Edit this cybersecurity report for grammar and coherence."</a:t>
            </a:r>
          </a:p>
          <a:p>
            <a:pPr>
              <a:lnSpc>
                <a:spcPct val="90000"/>
              </a:lnSpc>
            </a:pPr>
            <a:r>
              <a:rPr lang="en-US" sz="1800" dirty="0"/>
              <a:t>Teacher: "Teach me about encryption algorithms and their applications."</a:t>
            </a:r>
          </a:p>
          <a:p>
            <a:pPr>
              <a:lnSpc>
                <a:spcPct val="90000"/>
              </a:lnSpc>
            </a:pPr>
            <a:r>
              <a:rPr lang="en-US" sz="1800" dirty="0"/>
              <a:t>Critic: "Critique this argument on the effectiveness of password managers."</a:t>
            </a:r>
          </a:p>
          <a:p>
            <a:pPr>
              <a:lnSpc>
                <a:spcPct val="90000"/>
              </a:lnSpc>
            </a:pPr>
            <a:br>
              <a:rPr lang="en-US" sz="1800" dirty="0"/>
            </a:br>
            <a:endParaRPr lang="en-US" sz="1800" dirty="0"/>
          </a:p>
        </p:txBody>
      </p:sp>
      <p:pic>
        <p:nvPicPr>
          <p:cNvPr id="5" name="Picture 4" descr="A person with her head in her hand over a stack of papers&#10;&#10;Description automatically generated">
            <a:extLst>
              <a:ext uri="{FF2B5EF4-FFF2-40B4-BE49-F238E27FC236}">
                <a16:creationId xmlns:a16="http://schemas.microsoft.com/office/drawing/2014/main" id="{7CA7BA3F-7CED-C197-1977-D07BF67627D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06993" y="2388230"/>
            <a:ext cx="1828800" cy="1219200"/>
          </a:xfrm>
          <a:prstGeom prst="rect">
            <a:avLst/>
          </a:prstGeom>
        </p:spPr>
      </p:pic>
      <p:pic>
        <p:nvPicPr>
          <p:cNvPr id="8" name="Picture 7" descr="A cartoon light bulb with arms and arms&#10;&#10;Description automatically generated">
            <a:extLst>
              <a:ext uri="{FF2B5EF4-FFF2-40B4-BE49-F238E27FC236}">
                <a16:creationId xmlns:a16="http://schemas.microsoft.com/office/drawing/2014/main" id="{25B9501C-A437-18BB-364C-5F7DADB84EF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864354" y="2352566"/>
            <a:ext cx="1518407" cy="1599823"/>
          </a:xfrm>
          <a:prstGeom prst="rect">
            <a:avLst/>
          </a:prstGeom>
        </p:spPr>
      </p:pic>
    </p:spTree>
    <p:extLst>
      <p:ext uri="{BB962C8B-B14F-4D97-AF65-F5344CB8AC3E}">
        <p14:creationId xmlns:p14="http://schemas.microsoft.com/office/powerpoint/2010/main" val="3569022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br>
              <a:rPr lang="en-US" dirty="0"/>
            </a:br>
            <a:r>
              <a:rPr lang="en-US" dirty="0"/>
              <a:t>Examples</a:t>
            </a:r>
          </a:p>
        </p:txBody>
      </p:sp>
      <p:sp>
        <p:nvSpPr>
          <p:cNvPr id="3" name="Content Placeholder 2"/>
          <p:cNvSpPr>
            <a:spLocks noGrp="1"/>
          </p:cNvSpPr>
          <p:nvPr>
            <p:ph type="body" idx="1"/>
          </p:nvPr>
        </p:nvSpPr>
        <p:spPr>
          <a:xfrm>
            <a:off x="4121632" y="688484"/>
            <a:ext cx="4379700" cy="3764700"/>
          </a:xfrm>
        </p:spPr>
        <p:txBody>
          <a:bodyPr wrap="square" anchor="ctr">
            <a:normAutofit fontScale="77500" lnSpcReduction="20000"/>
          </a:bodyPr>
          <a:lstStyle/>
          <a:p>
            <a:pPr>
              <a:lnSpc>
                <a:spcPct val="90000"/>
              </a:lnSpc>
            </a:pPr>
            <a:r>
              <a:rPr lang="en-US" sz="1800" dirty="0"/>
              <a:t>Marketers: "List 10 ideas for blog posts about cybersecurity best practices."</a:t>
            </a:r>
          </a:p>
          <a:p>
            <a:pPr>
              <a:lnSpc>
                <a:spcPct val="90000"/>
              </a:lnSpc>
            </a:pPr>
            <a:r>
              <a:rPr lang="en-US" sz="1800" dirty="0"/>
              <a:t>Coders: "Help me find vulnerabilities in my code: [insert your code]."</a:t>
            </a:r>
          </a:p>
          <a:p>
            <a:pPr>
              <a:lnSpc>
                <a:spcPct val="90000"/>
              </a:lnSpc>
            </a:pPr>
            <a:r>
              <a:rPr lang="en-US" sz="1800" dirty="0"/>
              <a:t>Sales: "Create a personalized sales email for potential customers. Include key cybersecurity benefits and offerings."</a:t>
            </a:r>
          </a:p>
          <a:p>
            <a:pPr>
              <a:lnSpc>
                <a:spcPct val="90000"/>
              </a:lnSpc>
            </a:pPr>
            <a:r>
              <a:rPr lang="en-US" sz="1800" dirty="0"/>
              <a:t>Designers: "Identify UI/UX design requirements for a cybersecurity dashboard application."</a:t>
            </a:r>
          </a:p>
          <a:p>
            <a:pPr>
              <a:lnSpc>
                <a:spcPct val="90000"/>
              </a:lnSpc>
            </a:pPr>
            <a:r>
              <a:rPr lang="en-US" sz="1800" dirty="0"/>
              <a:t>Research: "Summarize the annual cybersecurity report of [insert company]."</a:t>
            </a:r>
          </a:p>
          <a:p>
            <a:pPr>
              <a:lnSpc>
                <a:spcPct val="90000"/>
              </a:lnSpc>
            </a:pPr>
            <a:r>
              <a:rPr lang="en-US" sz="1800" dirty="0"/>
              <a:t>Customer Service: "Create a template for an email response to customers inquiring about cybersecurity incident response."</a:t>
            </a:r>
          </a:p>
          <a:p>
            <a:pPr>
              <a:lnSpc>
                <a:spcPct val="90000"/>
              </a:lnSpc>
            </a:pPr>
            <a:r>
              <a:rPr lang="en-US" sz="1800" dirty="0"/>
              <a:t>General: "Rewrite this cybersecurity text and make it easy for a beginner to understand: [insert text]."</a:t>
            </a:r>
          </a:p>
          <a:p>
            <a:pPr>
              <a:lnSpc>
                <a:spcPct val="90000"/>
              </a:lnSpc>
            </a:pPr>
            <a:br>
              <a:rPr lang="en-US" sz="1800" dirty="0"/>
            </a:br>
            <a:endParaRPr lang="en-US" sz="1800" dirty="0"/>
          </a:p>
        </p:txBody>
      </p:sp>
    </p:spTree>
    <p:extLst>
      <p:ext uri="{BB962C8B-B14F-4D97-AF65-F5344CB8AC3E}">
        <p14:creationId xmlns:p14="http://schemas.microsoft.com/office/powerpoint/2010/main" val="342375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Hands-On Lab: Demonstrating Attacks with </a:t>
            </a:r>
            <a:r>
              <a:rPr lang="en-US" dirty="0" err="1"/>
              <a:t>ChatGPT</a:t>
            </a:r>
            <a:endParaRPr lang="en-US" dirty="0"/>
          </a:p>
        </p:txBody>
      </p:sp>
      <p:sp>
        <p:nvSpPr>
          <p:cNvPr id="3" name="Content Placeholder 2"/>
          <p:cNvSpPr>
            <a:spLocks noGrp="1"/>
          </p:cNvSpPr>
          <p:nvPr>
            <p:ph type="body" idx="1"/>
          </p:nvPr>
        </p:nvSpPr>
        <p:spPr>
          <a:xfrm>
            <a:off x="4121632" y="688484"/>
            <a:ext cx="4379700" cy="3764700"/>
          </a:xfrm>
        </p:spPr>
        <p:txBody>
          <a:bodyPr wrap="square" anchor="ctr">
            <a:normAutofit fontScale="77500" lnSpcReduction="20000"/>
          </a:bodyPr>
          <a:lstStyle/>
          <a:p>
            <a:r>
              <a:rPr lang="en-US" dirty="0"/>
              <a:t>Briefly introduce the hands-on lab session.</a:t>
            </a:r>
          </a:p>
          <a:p>
            <a:r>
              <a:rPr lang="en-US" dirty="0"/>
              <a:t>Explain the purpose and focus of the lab, which is to demonstrate attacks using </a:t>
            </a:r>
            <a:r>
              <a:rPr lang="en-US" dirty="0" err="1"/>
              <a:t>ChatGPT</a:t>
            </a:r>
            <a:r>
              <a:rPr lang="en-US" dirty="0"/>
              <a:t>.</a:t>
            </a:r>
          </a:p>
          <a:p>
            <a:r>
              <a:rPr lang="en-US" dirty="0"/>
              <a:t>Provide detailed instructions for the lab session.</a:t>
            </a:r>
          </a:p>
          <a:p>
            <a:r>
              <a:rPr lang="en-US" dirty="0"/>
              <a:t>Present specific URLs and endpoints for testing SQL injection, XSS, and SSRF attacks.</a:t>
            </a:r>
          </a:p>
          <a:p>
            <a:r>
              <a:rPr lang="en-US" dirty="0"/>
              <a:t>Share sample inputs for each attack scenario.</a:t>
            </a:r>
          </a:p>
          <a:p>
            <a:r>
              <a:rPr lang="en-US" dirty="0"/>
              <a:t>Clarify the expected outcomes and highlight the significance of the results.</a:t>
            </a:r>
          </a:p>
          <a:p>
            <a:r>
              <a:rPr lang="en-US" dirty="0"/>
              <a:t>Offer guidance on exploring vulnerabilities and understanding associated risks.</a:t>
            </a:r>
          </a:p>
          <a:p>
            <a:r>
              <a:rPr lang="en-US" dirty="0"/>
              <a:t>Provide additional resources or references for further exploration and learning.</a:t>
            </a:r>
          </a:p>
          <a:p>
            <a:endParaRPr lang="en-US" dirty="0"/>
          </a:p>
        </p:txBody>
      </p:sp>
    </p:spTree>
    <p:extLst>
      <p:ext uri="{BB962C8B-B14F-4D97-AF65-F5344CB8AC3E}">
        <p14:creationId xmlns:p14="http://schemas.microsoft.com/office/powerpoint/2010/main" val="36460755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Jailbreaking </a:t>
            </a:r>
            <a:r>
              <a:rPr lang="en-US" dirty="0" err="1"/>
              <a:t>ChatGPT</a:t>
            </a:r>
            <a:endParaRPr lang="en-US" dirty="0"/>
          </a:p>
        </p:txBody>
      </p:sp>
      <p:sp>
        <p:nvSpPr>
          <p:cNvPr id="3" name="Content Placeholder 2"/>
          <p:cNvSpPr>
            <a:spLocks noGrp="1"/>
          </p:cNvSpPr>
          <p:nvPr>
            <p:ph type="body" idx="1"/>
          </p:nvPr>
        </p:nvSpPr>
        <p:spPr>
          <a:xfrm>
            <a:off x="4121632" y="688484"/>
            <a:ext cx="4379700" cy="3764700"/>
          </a:xfrm>
        </p:spPr>
        <p:txBody>
          <a:bodyPr wrap="square" anchor="ctr">
            <a:normAutofit/>
          </a:bodyPr>
          <a:lstStyle/>
          <a:p>
            <a:r>
              <a:rPr lang="en-US" dirty="0"/>
              <a:t>Unlocking New Possibilities: Pushing </a:t>
            </a:r>
            <a:r>
              <a:rPr lang="en-US" dirty="0" err="1"/>
              <a:t>ChatGPT's</a:t>
            </a:r>
            <a:r>
              <a:rPr lang="en-US" dirty="0"/>
              <a:t> limits for creative and unique responses.</a:t>
            </a:r>
          </a:p>
          <a:p>
            <a:r>
              <a:rPr lang="en-US" dirty="0"/>
              <a:t>Potential Trade-offs: Consideration of less reliable outputs and ethical boundaries.</a:t>
            </a:r>
          </a:p>
          <a:p>
            <a:r>
              <a:rPr lang="en-US" dirty="0"/>
              <a:t>Responsible Usage: Staying within ethical guidelines and respecting </a:t>
            </a:r>
            <a:r>
              <a:rPr lang="en-US" dirty="0" err="1"/>
              <a:t>OpenAI's</a:t>
            </a:r>
            <a:r>
              <a:rPr lang="en-US" dirty="0"/>
              <a:t> policies.</a:t>
            </a:r>
          </a:p>
          <a:p>
            <a:endParaRPr lang="en-US" dirty="0"/>
          </a:p>
        </p:txBody>
      </p:sp>
      <p:pic>
        <p:nvPicPr>
          <p:cNvPr id="3078" name="Picture 6" descr="undefined">
            <a:extLst>
              <a:ext uri="{FF2B5EF4-FFF2-40B4-BE49-F238E27FC236}">
                <a16:creationId xmlns:a16="http://schemas.microsoft.com/office/drawing/2014/main" id="{CD5F970E-E45D-F6C4-95DF-4455F6D7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4674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Hands-On Lab: Demonstrating Attacks with </a:t>
            </a:r>
            <a:r>
              <a:rPr lang="en-US" dirty="0" err="1"/>
              <a:t>ChatGPT</a:t>
            </a:r>
            <a:endParaRPr lang="en-US" dirty="0"/>
          </a:p>
        </p:txBody>
      </p:sp>
      <p:sp>
        <p:nvSpPr>
          <p:cNvPr id="3" name="Content Placeholder 2"/>
          <p:cNvSpPr>
            <a:spLocks noGrp="1"/>
          </p:cNvSpPr>
          <p:nvPr>
            <p:ph type="body" idx="1"/>
          </p:nvPr>
        </p:nvSpPr>
        <p:spPr>
          <a:xfrm>
            <a:off x="4121632" y="688484"/>
            <a:ext cx="4379700" cy="3764700"/>
          </a:xfrm>
        </p:spPr>
        <p:txBody>
          <a:bodyPr wrap="square" anchor="ctr">
            <a:normAutofit/>
          </a:bodyPr>
          <a:lstStyle/>
          <a:p>
            <a:pPr>
              <a:lnSpc>
                <a:spcPct val="90000"/>
              </a:lnSpc>
            </a:pPr>
            <a:r>
              <a:rPr lang="en-US" sz="1300" dirty="0"/>
              <a:t>XSS:</a:t>
            </a:r>
          </a:p>
          <a:p>
            <a:pPr marL="571500" indent="-342900">
              <a:lnSpc>
                <a:spcPct val="90000"/>
              </a:lnSpc>
            </a:pPr>
            <a:r>
              <a:rPr lang="en-US" sz="1300" i="0" dirty="0">
                <a:effectLst/>
                <a:hlinkClick r:id="rId3"/>
              </a:rPr>
              <a:t>https://csagpt20.cloudbutton.net/xss.php</a:t>
            </a:r>
            <a:endParaRPr lang="en-US" sz="1300" dirty="0"/>
          </a:p>
          <a:p>
            <a:pPr marL="571500" indent="-342900">
              <a:lnSpc>
                <a:spcPct val="90000"/>
              </a:lnSpc>
            </a:pPr>
            <a:r>
              <a:rPr lang="en-US" sz="1300" i="0" dirty="0">
                <a:effectLst/>
                <a:hlinkClick r:id="rId4"/>
              </a:rPr>
              <a:t>https://csagpt20.cloudbutton.net/XSS_Injection_Site.html</a:t>
            </a:r>
            <a:endParaRPr lang="en-US" sz="1300" i="0" dirty="0">
              <a:effectLst/>
            </a:endParaRPr>
          </a:p>
          <a:p>
            <a:pPr marL="571500" indent="-342900">
              <a:lnSpc>
                <a:spcPct val="90000"/>
              </a:lnSpc>
            </a:pPr>
            <a:endParaRPr lang="en-US" sz="1300" dirty="0"/>
          </a:p>
          <a:p>
            <a:pPr marL="228600" indent="0">
              <a:lnSpc>
                <a:spcPct val="90000"/>
              </a:lnSpc>
            </a:pPr>
            <a:r>
              <a:rPr lang="en-US" sz="1300" dirty="0"/>
              <a:t>SQL Injection:</a:t>
            </a:r>
          </a:p>
          <a:p>
            <a:pPr marL="571500" indent="-342900">
              <a:lnSpc>
                <a:spcPct val="90000"/>
              </a:lnSpc>
            </a:pPr>
            <a:r>
              <a:rPr lang="en-US" sz="1300" i="0" dirty="0">
                <a:effectLst/>
                <a:hlinkClick r:id="rId5"/>
              </a:rPr>
              <a:t>https://csagpt20.cloudbutton.net/</a:t>
            </a:r>
            <a:endParaRPr lang="en-US" sz="1300" i="0" dirty="0">
              <a:effectLst/>
            </a:endParaRPr>
          </a:p>
          <a:p>
            <a:pPr marL="571500" indent="-342900">
              <a:lnSpc>
                <a:spcPct val="90000"/>
              </a:lnSpc>
            </a:pPr>
            <a:r>
              <a:rPr lang="en-US" sz="1300" i="0" dirty="0">
                <a:effectLst/>
                <a:hlinkClick r:id="rId6"/>
              </a:rPr>
              <a:t>https://csagpt20.cloudbutton.net/SQL_Injection_Site.html</a:t>
            </a:r>
            <a:endParaRPr lang="en-US" sz="1300" i="0" dirty="0">
              <a:effectLst/>
            </a:endParaRPr>
          </a:p>
          <a:p>
            <a:pPr marL="571500" indent="-342900">
              <a:lnSpc>
                <a:spcPct val="90000"/>
              </a:lnSpc>
            </a:pPr>
            <a:endParaRPr lang="en-US" sz="1300" dirty="0"/>
          </a:p>
          <a:p>
            <a:pPr marL="228600" indent="0">
              <a:lnSpc>
                <a:spcPct val="90000"/>
              </a:lnSpc>
            </a:pPr>
            <a:r>
              <a:rPr lang="en-US" sz="1300" dirty="0"/>
              <a:t>SSRF</a:t>
            </a:r>
          </a:p>
          <a:p>
            <a:pPr marL="571500" indent="-342900">
              <a:lnSpc>
                <a:spcPct val="90000"/>
              </a:lnSpc>
            </a:pPr>
            <a:r>
              <a:rPr lang="en-US" sz="1300" i="0" dirty="0">
                <a:effectLst/>
                <a:hlinkClick r:id="rId7"/>
              </a:rPr>
              <a:t>http://ssrf.cloudbutton.net/</a:t>
            </a:r>
            <a:endParaRPr lang="en-US" sz="1300" i="0" dirty="0">
              <a:effectLst/>
            </a:endParaRPr>
          </a:p>
          <a:p>
            <a:pPr marL="571500" indent="-342900">
              <a:lnSpc>
                <a:spcPct val="90000"/>
              </a:lnSpc>
            </a:pPr>
            <a:r>
              <a:rPr lang="en-US" sz="1300" i="0" dirty="0">
                <a:effectLst/>
                <a:hlinkClick r:id="rId8"/>
              </a:rPr>
              <a:t>http://ssrf.cloudbutton.net/SSRF_Exp.html</a:t>
            </a:r>
            <a:endParaRPr lang="en-US" sz="1300" dirty="0"/>
          </a:p>
        </p:txBody>
      </p:sp>
    </p:spTree>
    <p:extLst>
      <p:ext uri="{BB962C8B-B14F-4D97-AF65-F5344CB8AC3E}">
        <p14:creationId xmlns:p14="http://schemas.microsoft.com/office/powerpoint/2010/main" val="175382966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935" y="299333"/>
            <a:ext cx="2751208" cy="2298476"/>
          </a:xfrm>
        </p:spPr>
        <p:txBody>
          <a:bodyPr wrap="square" anchor="ctr">
            <a:normAutofit/>
          </a:bodyPr>
          <a:lstStyle/>
          <a:p>
            <a:r>
              <a:rPr dirty="0"/>
              <a:t>Summary</a:t>
            </a:r>
          </a:p>
        </p:txBody>
      </p:sp>
      <p:sp>
        <p:nvSpPr>
          <p:cNvPr id="3" name="Content Placeholder 2"/>
          <p:cNvSpPr>
            <a:spLocks noGrp="1"/>
          </p:cNvSpPr>
          <p:nvPr>
            <p:ph type="body" idx="1"/>
          </p:nvPr>
        </p:nvSpPr>
        <p:spPr>
          <a:xfrm>
            <a:off x="3902043" y="252871"/>
            <a:ext cx="4861839" cy="2298476"/>
          </a:xfrm>
        </p:spPr>
        <p:txBody>
          <a:bodyPr wrap="square" anchor="ctr">
            <a:normAutofit fontScale="92500" lnSpcReduction="10000"/>
          </a:bodyPr>
          <a:lstStyle/>
          <a:p>
            <a:endParaRPr dirty="0"/>
          </a:p>
          <a:p>
            <a:r>
              <a:rPr lang="en-US" dirty="0"/>
              <a:t>Prompt Engineering </a:t>
            </a:r>
          </a:p>
          <a:p>
            <a:r>
              <a:rPr dirty="0"/>
              <a:t>Consequences of the session</a:t>
            </a:r>
          </a:p>
          <a:p>
            <a:r>
              <a:rPr lang="en-US" dirty="0"/>
              <a:t>OODA (Observe, Orient, Decide, Act)</a:t>
            </a:r>
          </a:p>
          <a:p>
            <a:r>
              <a:rPr lang="en-US" dirty="0"/>
              <a:t>Blue Team and Red Team implications</a:t>
            </a:r>
          </a:p>
          <a:p>
            <a:r>
              <a:rPr lang="en-US" dirty="0"/>
              <a:t>Carrying out Exploitations </a:t>
            </a:r>
            <a:endParaRPr dirty="0"/>
          </a:p>
        </p:txBody>
      </p:sp>
      <p:pic>
        <p:nvPicPr>
          <p:cNvPr id="11266" name="Picture 2">
            <a:extLst>
              <a:ext uri="{FF2B5EF4-FFF2-40B4-BE49-F238E27FC236}">
                <a16:creationId xmlns:a16="http://schemas.microsoft.com/office/drawing/2014/main" id="{EEBEA8EE-41A9-3E36-5A4A-801CB6DE9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88" y="2768324"/>
            <a:ext cx="7169339" cy="2229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6322" y="1354328"/>
            <a:ext cx="4269000" cy="994200"/>
          </a:xfrm>
        </p:spPr>
        <p:txBody>
          <a:bodyPr wrap="square" anchor="ctr">
            <a:normAutofit/>
          </a:bodyPr>
          <a:lstStyle/>
          <a:p>
            <a:r>
              <a:t>Wrap Up</a:t>
            </a:r>
          </a:p>
        </p:txBody>
      </p:sp>
      <p:sp>
        <p:nvSpPr>
          <p:cNvPr id="3" name="Content Placeholder 2"/>
          <p:cNvSpPr>
            <a:spLocks noGrp="1"/>
          </p:cNvSpPr>
          <p:nvPr>
            <p:ph type="body" idx="1"/>
          </p:nvPr>
        </p:nvSpPr>
        <p:spPr>
          <a:xfrm>
            <a:off x="4246323" y="2451970"/>
            <a:ext cx="4269000" cy="1615800"/>
          </a:xfrm>
        </p:spPr>
        <p:txBody>
          <a:bodyPr wrap="square" anchor="t">
            <a:normAutofit/>
          </a:bodyPr>
          <a:lstStyle/>
          <a:p>
            <a:pPr>
              <a:lnSpc>
                <a:spcPct val="90000"/>
              </a:lnSpc>
            </a:pPr>
            <a:endParaRPr lang="en-US" sz="1500" dirty="0"/>
          </a:p>
          <a:p>
            <a:pPr>
              <a:lnSpc>
                <a:spcPct val="90000"/>
              </a:lnSpc>
            </a:pPr>
            <a:r>
              <a:rPr lang="en-US" sz="1500" dirty="0"/>
              <a:t>Current state of AI in cybersecurity</a:t>
            </a:r>
          </a:p>
          <a:p>
            <a:pPr>
              <a:lnSpc>
                <a:spcPct val="90000"/>
              </a:lnSpc>
            </a:pPr>
            <a:r>
              <a:rPr lang="en-US" sz="1500" dirty="0"/>
              <a:t>Future predictions: constant improvement</a:t>
            </a:r>
          </a:p>
          <a:p>
            <a:pPr>
              <a:lnSpc>
                <a:spcPct val="90000"/>
              </a:lnSpc>
            </a:pPr>
            <a:r>
              <a:rPr lang="en-US" sz="1500" dirty="0"/>
              <a:t>Use your powers for good</a:t>
            </a:r>
          </a:p>
        </p:txBody>
      </p:sp>
      <p:pic>
        <p:nvPicPr>
          <p:cNvPr id="9218" name="Picture 2" descr="With Great Power Comes Great Responsibility GIF by GIPHY News">
            <a:extLst>
              <a:ext uri="{FF2B5EF4-FFF2-40B4-BE49-F238E27FC236}">
                <a16:creationId xmlns:a16="http://schemas.microsoft.com/office/drawing/2014/main" id="{AF847835-9A94-F354-AEB2-8255F983D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77" y="1933780"/>
            <a:ext cx="3437299" cy="2133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901" y="242277"/>
            <a:ext cx="3091581" cy="1149393"/>
          </a:xfrm>
        </p:spPr>
        <p:txBody>
          <a:bodyPr>
            <a:normAutofit/>
          </a:bodyPr>
          <a:lstStyle/>
          <a:p>
            <a:r>
              <a:rPr dirty="0"/>
              <a:t>Who Am I?</a:t>
            </a:r>
          </a:p>
        </p:txBody>
      </p:sp>
      <p:sp>
        <p:nvSpPr>
          <p:cNvPr id="3" name="Content Placeholder 2"/>
          <p:cNvSpPr>
            <a:spLocks noGrp="1"/>
          </p:cNvSpPr>
          <p:nvPr>
            <p:ph type="body" idx="1"/>
          </p:nvPr>
        </p:nvSpPr>
        <p:spPr>
          <a:xfrm>
            <a:off x="4121631" y="688483"/>
            <a:ext cx="4461053" cy="3113971"/>
          </a:xfrm>
        </p:spPr>
        <p:txBody>
          <a:bodyPr>
            <a:normAutofit fontScale="85000" lnSpcReduction="20000"/>
          </a:bodyPr>
          <a:lstStyle/>
          <a:p>
            <a:pPr algn="l">
              <a:buFont typeface="Arial" panose="020B0604020202020204" pitchFamily="34" charset="0"/>
              <a:buChar char="•"/>
            </a:pPr>
            <a:r>
              <a:rPr lang="en-US" b="0" i="0" dirty="0">
                <a:solidFill>
                  <a:srgbClr val="D1D5DB"/>
                </a:solidFill>
                <a:effectLst/>
                <a:latin typeface="Söhne"/>
              </a:rPr>
              <a:t>Roles: Solutions Architect, Software Engineer, Data Scientist  </a:t>
            </a:r>
          </a:p>
          <a:p>
            <a:pPr algn="l">
              <a:buFont typeface="Arial" panose="020B0604020202020204" pitchFamily="34" charset="0"/>
              <a:buChar char="•"/>
            </a:pPr>
            <a:r>
              <a:rPr lang="en-US" b="0" i="0" dirty="0">
                <a:solidFill>
                  <a:srgbClr val="D1D5DB"/>
                </a:solidFill>
                <a:effectLst/>
                <a:latin typeface="Söhne"/>
              </a:rPr>
              <a:t>Education: I hold a MS degree in Applied Mathematics and a BS in Mathematics.</a:t>
            </a:r>
          </a:p>
          <a:p>
            <a:pPr algn="l">
              <a:buFont typeface="Arial" panose="020B0604020202020204" pitchFamily="34" charset="0"/>
              <a:buChar char="•"/>
            </a:pPr>
            <a:r>
              <a:rPr lang="en-US" b="0" i="0" dirty="0">
                <a:solidFill>
                  <a:srgbClr val="D1D5DB"/>
                </a:solidFill>
                <a:effectLst/>
                <a:latin typeface="Söhne"/>
              </a:rPr>
              <a:t>Impact: Significant contributions across various organizations. </a:t>
            </a:r>
          </a:p>
          <a:p>
            <a:pPr>
              <a:buFont typeface="Arial" panose="020B0604020202020204" pitchFamily="34" charset="0"/>
              <a:buChar char="•"/>
            </a:pPr>
            <a:r>
              <a:rPr lang="en-US" b="0" i="0" dirty="0">
                <a:solidFill>
                  <a:srgbClr val="D1D5DB"/>
                </a:solidFill>
                <a:effectLst/>
                <a:latin typeface="Söhne"/>
              </a:rPr>
              <a:t>Algorithm design, software optimization, data-driven solutions, cybersecurity education.</a:t>
            </a:r>
          </a:p>
          <a:p>
            <a:pPr algn="l">
              <a:buFont typeface="Arial" panose="020B0604020202020204" pitchFamily="34" charset="0"/>
              <a:buChar char="•"/>
            </a:pPr>
            <a:r>
              <a:rPr lang="en-US" b="0" i="0" dirty="0">
                <a:solidFill>
                  <a:srgbClr val="D1D5DB"/>
                </a:solidFill>
                <a:effectLst/>
                <a:latin typeface="Söhne"/>
              </a:rPr>
              <a:t>Current: Driving innovation in cybersecurity at Revelstoke Security.</a:t>
            </a:r>
          </a:p>
          <a:p>
            <a:endParaRPr lang="en-US" dirty="0"/>
          </a:p>
        </p:txBody>
      </p:sp>
      <p:pic>
        <p:nvPicPr>
          <p:cNvPr id="9" name="Picture 8" descr="A person wearing glasses and a black shirt&#10;&#10;Description automatically generated">
            <a:extLst>
              <a:ext uri="{FF2B5EF4-FFF2-40B4-BE49-F238E27FC236}">
                <a16:creationId xmlns:a16="http://schemas.microsoft.com/office/drawing/2014/main" id="{D998CA25-A117-CDF2-1A24-88DC44FD77BB}"/>
              </a:ext>
            </a:extLst>
          </p:cNvPr>
          <p:cNvPicPr>
            <a:picLocks noChangeAspect="1"/>
          </p:cNvPicPr>
          <p:nvPr/>
        </p:nvPicPr>
        <p:blipFill>
          <a:blip r:embed="rId3"/>
          <a:stretch>
            <a:fillRect/>
          </a:stretch>
        </p:blipFill>
        <p:spPr>
          <a:xfrm>
            <a:off x="337190" y="1492431"/>
            <a:ext cx="3003292" cy="2074274"/>
          </a:xfrm>
          <a:prstGeom prst="rect">
            <a:avLst/>
          </a:prstGeom>
        </p:spPr>
      </p:pic>
      <p:pic>
        <p:nvPicPr>
          <p:cNvPr id="10" name="Picture 9">
            <a:extLst>
              <a:ext uri="{FF2B5EF4-FFF2-40B4-BE49-F238E27FC236}">
                <a16:creationId xmlns:a16="http://schemas.microsoft.com/office/drawing/2014/main" id="{AC6F5863-B626-7F9E-2D9B-233EBB10E762}"/>
              </a:ext>
            </a:extLst>
          </p:cNvPr>
          <p:cNvPicPr>
            <a:picLocks noChangeAspect="1"/>
          </p:cNvPicPr>
          <p:nvPr/>
        </p:nvPicPr>
        <p:blipFill>
          <a:blip r:embed="rId4"/>
          <a:stretch>
            <a:fillRect/>
          </a:stretch>
        </p:blipFill>
        <p:spPr>
          <a:xfrm>
            <a:off x="81771" y="3845803"/>
            <a:ext cx="762366" cy="762366"/>
          </a:xfrm>
          <a:prstGeom prst="rect">
            <a:avLst/>
          </a:prstGeom>
        </p:spPr>
      </p:pic>
      <p:pic>
        <p:nvPicPr>
          <p:cNvPr id="11" name="Picture 10">
            <a:extLst>
              <a:ext uri="{FF2B5EF4-FFF2-40B4-BE49-F238E27FC236}">
                <a16:creationId xmlns:a16="http://schemas.microsoft.com/office/drawing/2014/main" id="{26D46F37-BA94-477F-7BD5-9715DD042C33}"/>
              </a:ext>
            </a:extLst>
          </p:cNvPr>
          <p:cNvPicPr>
            <a:picLocks noChangeAspect="1"/>
          </p:cNvPicPr>
          <p:nvPr/>
        </p:nvPicPr>
        <p:blipFill>
          <a:blip r:embed="rId5"/>
          <a:stretch>
            <a:fillRect/>
          </a:stretch>
        </p:blipFill>
        <p:spPr>
          <a:xfrm>
            <a:off x="954155" y="3845803"/>
            <a:ext cx="1516784" cy="763192"/>
          </a:xfrm>
          <a:prstGeom prst="rect">
            <a:avLst/>
          </a:prstGeom>
        </p:spPr>
      </p:pic>
      <p:pic>
        <p:nvPicPr>
          <p:cNvPr id="12" name="Picture 11">
            <a:extLst>
              <a:ext uri="{FF2B5EF4-FFF2-40B4-BE49-F238E27FC236}">
                <a16:creationId xmlns:a16="http://schemas.microsoft.com/office/drawing/2014/main" id="{A791DCFC-ADE1-8482-99E8-D3872FEDD0B7}"/>
              </a:ext>
            </a:extLst>
          </p:cNvPr>
          <p:cNvPicPr>
            <a:picLocks noChangeAspect="1"/>
          </p:cNvPicPr>
          <p:nvPr/>
        </p:nvPicPr>
        <p:blipFill>
          <a:blip r:embed="rId6"/>
          <a:stretch>
            <a:fillRect/>
          </a:stretch>
        </p:blipFill>
        <p:spPr>
          <a:xfrm>
            <a:off x="2607135" y="3756181"/>
            <a:ext cx="941609" cy="941609"/>
          </a:xfrm>
          <a:prstGeom prst="rect">
            <a:avLst/>
          </a:prstGeom>
        </p:spPr>
      </p:pic>
      <p:pic>
        <p:nvPicPr>
          <p:cNvPr id="13" name="Picture 12">
            <a:extLst>
              <a:ext uri="{FF2B5EF4-FFF2-40B4-BE49-F238E27FC236}">
                <a16:creationId xmlns:a16="http://schemas.microsoft.com/office/drawing/2014/main" id="{92159CFE-EDC4-7867-30FA-AFDAC281E751}"/>
              </a:ext>
            </a:extLst>
          </p:cNvPr>
          <p:cNvPicPr>
            <a:picLocks noChangeAspect="1"/>
          </p:cNvPicPr>
          <p:nvPr/>
        </p:nvPicPr>
        <p:blipFill>
          <a:blip r:embed="rId7"/>
          <a:stretch>
            <a:fillRect/>
          </a:stretch>
        </p:blipFill>
        <p:spPr>
          <a:xfrm>
            <a:off x="3679592" y="4017066"/>
            <a:ext cx="2025101" cy="419838"/>
          </a:xfrm>
          <a:prstGeom prst="rect">
            <a:avLst/>
          </a:prstGeom>
        </p:spPr>
      </p:pic>
      <p:pic>
        <p:nvPicPr>
          <p:cNvPr id="17" name="Picture 16" descr="A black and white logo&#10;&#10;Description automatically generated">
            <a:extLst>
              <a:ext uri="{FF2B5EF4-FFF2-40B4-BE49-F238E27FC236}">
                <a16:creationId xmlns:a16="http://schemas.microsoft.com/office/drawing/2014/main" id="{53BC38E4-5FB2-6F63-5016-24C1440E72F4}"/>
              </a:ext>
            </a:extLst>
          </p:cNvPr>
          <p:cNvPicPr>
            <a:picLocks noChangeAspect="1"/>
          </p:cNvPicPr>
          <p:nvPr/>
        </p:nvPicPr>
        <p:blipFill>
          <a:blip r:embed="rId8"/>
          <a:stretch>
            <a:fillRect/>
          </a:stretch>
        </p:blipFill>
        <p:spPr>
          <a:xfrm>
            <a:off x="5835541" y="3635935"/>
            <a:ext cx="3086253" cy="916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249" y="413147"/>
            <a:ext cx="7941502" cy="1145489"/>
          </a:xfrm>
        </p:spPr>
        <p:txBody>
          <a:bodyPr wrap="square" anchor="ctr">
            <a:normAutofit/>
          </a:bodyPr>
          <a:lstStyle/>
          <a:p>
            <a:r>
              <a:rPr dirty="0"/>
              <a:t>What is </a:t>
            </a:r>
            <a:r>
              <a:rPr dirty="0" err="1"/>
              <a:t>ChatGPT</a:t>
            </a:r>
            <a:r>
              <a:rPr dirty="0"/>
              <a:t>?</a:t>
            </a:r>
          </a:p>
        </p:txBody>
      </p:sp>
      <p:sp>
        <p:nvSpPr>
          <p:cNvPr id="3" name="Content Placeholder 2"/>
          <p:cNvSpPr>
            <a:spLocks noGrp="1"/>
          </p:cNvSpPr>
          <p:nvPr>
            <p:ph type="body" idx="1"/>
          </p:nvPr>
        </p:nvSpPr>
        <p:spPr>
          <a:xfrm>
            <a:off x="601249" y="1995055"/>
            <a:ext cx="3746543" cy="2462645"/>
          </a:xfrm>
        </p:spPr>
        <p:txBody>
          <a:bodyPr wrap="square" anchor="t">
            <a:normAutofit/>
          </a:bodyPr>
          <a:lstStyle/>
          <a:p>
            <a:endParaRPr dirty="0"/>
          </a:p>
          <a:p>
            <a:r>
              <a:rPr lang="en-US" dirty="0"/>
              <a:t>How did we get here?</a:t>
            </a:r>
          </a:p>
          <a:p>
            <a:r>
              <a:rPr dirty="0"/>
              <a:t>Explanation of </a:t>
            </a:r>
            <a:r>
              <a:rPr dirty="0" err="1"/>
              <a:t>ChatGPT</a:t>
            </a:r>
            <a:endParaRPr dirty="0"/>
          </a:p>
          <a:p>
            <a:r>
              <a:rPr dirty="0" err="1"/>
              <a:t>ChatGPT</a:t>
            </a:r>
            <a:r>
              <a:rPr dirty="0"/>
              <a:t> as a cybersecurity</a:t>
            </a:r>
            <a:endParaRPr lang="en-US" dirty="0"/>
          </a:p>
          <a:p>
            <a:r>
              <a:rPr dirty="0"/>
              <a:t>too</a:t>
            </a:r>
            <a:r>
              <a:rPr lang="en-US" dirty="0"/>
              <a:t>l</a:t>
            </a:r>
          </a:p>
          <a:p>
            <a:endParaRPr lang="en-US" dirty="0"/>
          </a:p>
        </p:txBody>
      </p:sp>
      <p:pic>
        <p:nvPicPr>
          <p:cNvPr id="2054" name="Picture 6">
            <a:extLst>
              <a:ext uri="{FF2B5EF4-FFF2-40B4-BE49-F238E27FC236}">
                <a16:creationId xmlns:a16="http://schemas.microsoft.com/office/drawing/2014/main" id="{D2809836-3F5E-9F05-F7F3-CD066A28C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6162" y="1681727"/>
            <a:ext cx="4042953" cy="3199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249" y="413147"/>
            <a:ext cx="7941502" cy="1145489"/>
          </a:xfrm>
        </p:spPr>
        <p:txBody>
          <a:bodyPr wrap="square" anchor="ctr">
            <a:normAutofit/>
          </a:bodyPr>
          <a:lstStyle/>
          <a:p>
            <a:r>
              <a:t>Goals of Today's Session</a:t>
            </a:r>
          </a:p>
        </p:txBody>
      </p:sp>
      <p:sp>
        <p:nvSpPr>
          <p:cNvPr id="3" name="Content Placeholder 2"/>
          <p:cNvSpPr>
            <a:spLocks noGrp="1"/>
          </p:cNvSpPr>
          <p:nvPr>
            <p:ph type="body" idx="1"/>
          </p:nvPr>
        </p:nvSpPr>
        <p:spPr>
          <a:xfrm>
            <a:off x="601249" y="1995055"/>
            <a:ext cx="3746543" cy="2462645"/>
          </a:xfrm>
        </p:spPr>
        <p:txBody>
          <a:bodyPr wrap="square" anchor="t">
            <a:normAutofit fontScale="92500" lnSpcReduction="10000"/>
          </a:bodyPr>
          <a:lstStyle/>
          <a:p>
            <a:pPr marL="685800" indent="-457200">
              <a:buFont typeface="+mj-lt"/>
              <a:buAutoNum type="arabicPeriod"/>
            </a:pPr>
            <a:r>
              <a:rPr lang="en-US" dirty="0"/>
              <a:t>Communicate key takeaways about AI's role in cybersecurity and </a:t>
            </a:r>
            <a:r>
              <a:rPr lang="en-US" dirty="0" err="1"/>
              <a:t>ChatGPT's</a:t>
            </a:r>
            <a:r>
              <a:rPr lang="en-US" dirty="0"/>
              <a:t> utilization.</a:t>
            </a:r>
          </a:p>
          <a:p>
            <a:pPr marL="685800" indent="-457200">
              <a:buFont typeface="+mj-lt"/>
              <a:buAutoNum type="arabicPeriod"/>
            </a:pPr>
            <a:r>
              <a:rPr lang="en-US" dirty="0"/>
              <a:t>Showcase </a:t>
            </a:r>
            <a:r>
              <a:rPr lang="en-US" dirty="0" err="1"/>
              <a:t>ChatGPT's</a:t>
            </a:r>
            <a:r>
              <a:rPr lang="en-US" dirty="0"/>
              <a:t> capabilities and its contribution to securing digital systems.</a:t>
            </a:r>
          </a:p>
          <a:p>
            <a:endParaRPr lang="en-US" dirty="0"/>
          </a:p>
        </p:txBody>
      </p:sp>
      <p:sp>
        <p:nvSpPr>
          <p:cNvPr id="8" name="Text Placeholder 3">
            <a:extLst>
              <a:ext uri="{FF2B5EF4-FFF2-40B4-BE49-F238E27FC236}">
                <a16:creationId xmlns:a16="http://schemas.microsoft.com/office/drawing/2014/main" id="{A4E57D5E-BAC9-AD0D-DFD5-019DACB1C0AF}"/>
              </a:ext>
            </a:extLst>
          </p:cNvPr>
          <p:cNvSpPr>
            <a:spLocks noGrp="1"/>
          </p:cNvSpPr>
          <p:nvPr>
            <p:ph type="body" idx="2"/>
          </p:nvPr>
        </p:nvSpPr>
        <p:spPr>
          <a:xfrm>
            <a:off x="4779818" y="1995055"/>
            <a:ext cx="3746543" cy="2462645"/>
          </a:xfrm>
        </p:spPr>
        <p:txBody>
          <a:bodyPr/>
          <a:lstStyle/>
          <a:p>
            <a:endParaRPr lang="en-US" dirty="0"/>
          </a:p>
        </p:txBody>
      </p:sp>
      <p:pic>
        <p:nvPicPr>
          <p:cNvPr id="5" name="Picture 4" descr="Cartoon characters typing on a keyboard&#10;&#10;Description automatically generated">
            <a:extLst>
              <a:ext uri="{FF2B5EF4-FFF2-40B4-BE49-F238E27FC236}">
                <a16:creationId xmlns:a16="http://schemas.microsoft.com/office/drawing/2014/main" id="{0DBB4349-9D58-7C07-DCCB-3D06418C49D7}"/>
              </a:ext>
            </a:extLst>
          </p:cNvPr>
          <p:cNvPicPr>
            <a:picLocks noChangeAspect="1"/>
          </p:cNvPicPr>
          <p:nvPr/>
        </p:nvPicPr>
        <p:blipFill>
          <a:blip r:embed="rId3"/>
          <a:stretch>
            <a:fillRect/>
          </a:stretch>
        </p:blipFill>
        <p:spPr>
          <a:xfrm>
            <a:off x="4751042" y="1724093"/>
            <a:ext cx="3804093" cy="304327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Guard Rails for </a:t>
            </a:r>
            <a:r>
              <a:rPr lang="en-US" dirty="0" err="1"/>
              <a:t>ChatGPT</a:t>
            </a:r>
            <a:r>
              <a:rPr lang="en-US" dirty="0"/>
              <a:t> Prompts</a:t>
            </a:r>
          </a:p>
        </p:txBody>
      </p:sp>
      <p:sp>
        <p:nvSpPr>
          <p:cNvPr id="3" name="Content Placeholder 2"/>
          <p:cNvSpPr>
            <a:spLocks noGrp="1"/>
          </p:cNvSpPr>
          <p:nvPr>
            <p:ph type="body" idx="1"/>
          </p:nvPr>
        </p:nvSpPr>
        <p:spPr>
          <a:xfrm>
            <a:off x="4121632" y="688484"/>
            <a:ext cx="4379700" cy="3764700"/>
          </a:xfrm>
        </p:spPr>
        <p:txBody>
          <a:bodyPr wrap="square" anchor="ctr">
            <a:normAutofit/>
          </a:bodyPr>
          <a:lstStyle/>
          <a:p>
            <a:pPr marL="685800" indent="-457200"/>
            <a:r>
              <a:rPr lang="en-US" dirty="0"/>
              <a:t>Prompts it will respond to </a:t>
            </a:r>
          </a:p>
          <a:p>
            <a:pPr marL="571500" indent="-342900">
              <a:buFont typeface="Arial" panose="020B0604020202020204" pitchFamily="34" charset="0"/>
              <a:buChar char="•"/>
            </a:pPr>
            <a:r>
              <a:rPr lang="en-US" dirty="0"/>
              <a:t>Cybersecurity best practices</a:t>
            </a:r>
          </a:p>
          <a:p>
            <a:pPr marL="571500" indent="-342900">
              <a:buFont typeface="Arial" panose="020B0604020202020204" pitchFamily="34" charset="0"/>
              <a:buChar char="•"/>
            </a:pPr>
            <a:r>
              <a:rPr lang="en-US" dirty="0"/>
              <a:t>Explanations </a:t>
            </a:r>
          </a:p>
          <a:p>
            <a:pPr marL="571500" indent="-342900">
              <a:buFont typeface="Arial" panose="020B0604020202020204" pitchFamily="34" charset="0"/>
              <a:buChar char="•"/>
            </a:pPr>
            <a:r>
              <a:rPr lang="en-US" dirty="0"/>
              <a:t>Inquiries </a:t>
            </a:r>
          </a:p>
          <a:p>
            <a:pPr marL="571500" indent="-342900">
              <a:buFont typeface="Arial" panose="020B0604020202020204" pitchFamily="34" charset="0"/>
              <a:buChar char="•"/>
            </a:pPr>
            <a:r>
              <a:rPr lang="en-US" dirty="0"/>
              <a:t>Secure coding practices</a:t>
            </a:r>
          </a:p>
          <a:p>
            <a:pPr marL="571500" indent="-342900">
              <a:buFont typeface="Arial" panose="020B0604020202020204" pitchFamily="34" charset="0"/>
              <a:buChar char="•"/>
            </a:pPr>
            <a:r>
              <a:rPr lang="en-US" dirty="0"/>
              <a:t>Asking for assistance</a:t>
            </a:r>
          </a:p>
        </p:txBody>
      </p:sp>
      <p:pic>
        <p:nvPicPr>
          <p:cNvPr id="14" name="Picture 13" descr="A clipboard with check marks&#10;&#10;Description automatically generated">
            <a:extLst>
              <a:ext uri="{FF2B5EF4-FFF2-40B4-BE49-F238E27FC236}">
                <a16:creationId xmlns:a16="http://schemas.microsoft.com/office/drawing/2014/main" id="{2DF4B6A5-49E9-E004-17DF-DD715B2B793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33250" y="305557"/>
            <a:ext cx="1287950" cy="1463579"/>
          </a:xfrm>
          <a:prstGeom prst="rect">
            <a:avLst/>
          </a:prstGeom>
        </p:spPr>
      </p:pic>
    </p:spTree>
    <p:extLst>
      <p:ext uri="{BB962C8B-B14F-4D97-AF65-F5344CB8AC3E}">
        <p14:creationId xmlns:p14="http://schemas.microsoft.com/office/powerpoint/2010/main" val="156273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Guard Rails for </a:t>
            </a:r>
            <a:r>
              <a:rPr lang="en-US" dirty="0" err="1"/>
              <a:t>ChatGPT</a:t>
            </a:r>
            <a:r>
              <a:rPr lang="en-US" dirty="0"/>
              <a:t> Prompts</a:t>
            </a:r>
          </a:p>
        </p:txBody>
      </p:sp>
      <p:sp>
        <p:nvSpPr>
          <p:cNvPr id="3" name="Content Placeholder 2"/>
          <p:cNvSpPr>
            <a:spLocks noGrp="1"/>
          </p:cNvSpPr>
          <p:nvPr>
            <p:ph type="body" idx="1"/>
          </p:nvPr>
        </p:nvSpPr>
        <p:spPr>
          <a:xfrm>
            <a:off x="4121632" y="688484"/>
            <a:ext cx="4379700" cy="3764700"/>
          </a:xfrm>
        </p:spPr>
        <p:txBody>
          <a:bodyPr wrap="square" anchor="ctr">
            <a:normAutofit/>
          </a:bodyPr>
          <a:lstStyle/>
          <a:p>
            <a:pPr marL="685800" indent="-457200"/>
            <a:r>
              <a:rPr lang="en-US" dirty="0"/>
              <a:t>Prompts it will respond to </a:t>
            </a:r>
          </a:p>
          <a:p>
            <a:pPr marL="571500" indent="-342900">
              <a:buFont typeface="Arial" panose="020B0604020202020204" pitchFamily="34" charset="0"/>
              <a:buChar char="•"/>
            </a:pPr>
            <a:r>
              <a:rPr lang="en-US" dirty="0"/>
              <a:t>Cybersecurity best practices</a:t>
            </a:r>
          </a:p>
          <a:p>
            <a:pPr marL="571500" indent="-342900">
              <a:buFont typeface="Arial" panose="020B0604020202020204" pitchFamily="34" charset="0"/>
              <a:buChar char="•"/>
            </a:pPr>
            <a:r>
              <a:rPr lang="en-US" dirty="0"/>
              <a:t>Explanations </a:t>
            </a:r>
          </a:p>
          <a:p>
            <a:pPr marL="571500" indent="-342900">
              <a:buFont typeface="Arial" panose="020B0604020202020204" pitchFamily="34" charset="0"/>
              <a:buChar char="•"/>
            </a:pPr>
            <a:r>
              <a:rPr lang="en-US" dirty="0"/>
              <a:t>Inquiries </a:t>
            </a:r>
          </a:p>
          <a:p>
            <a:pPr marL="571500" indent="-342900">
              <a:buFont typeface="Arial" panose="020B0604020202020204" pitchFamily="34" charset="0"/>
              <a:buChar char="•"/>
            </a:pPr>
            <a:r>
              <a:rPr lang="en-US" dirty="0"/>
              <a:t>Secure coding practices</a:t>
            </a:r>
          </a:p>
          <a:p>
            <a:pPr marL="571500" indent="-342900">
              <a:buFont typeface="Arial" panose="020B0604020202020204" pitchFamily="34" charset="0"/>
              <a:buChar char="•"/>
            </a:pPr>
            <a:r>
              <a:rPr lang="en-US" dirty="0"/>
              <a:t>Asking for assistance</a:t>
            </a:r>
          </a:p>
        </p:txBody>
      </p:sp>
      <p:pic>
        <p:nvPicPr>
          <p:cNvPr id="14" name="Picture 13" descr="A clipboard with check marks&#10;&#10;Description automatically generated">
            <a:extLst>
              <a:ext uri="{FF2B5EF4-FFF2-40B4-BE49-F238E27FC236}">
                <a16:creationId xmlns:a16="http://schemas.microsoft.com/office/drawing/2014/main" id="{2DF4B6A5-49E9-E004-17DF-DD715B2B793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33250" y="305557"/>
            <a:ext cx="1287950" cy="1463579"/>
          </a:xfrm>
          <a:prstGeom prst="rect">
            <a:avLst/>
          </a:prstGeom>
        </p:spPr>
      </p:pic>
    </p:spTree>
    <p:extLst>
      <p:ext uri="{BB962C8B-B14F-4D97-AF65-F5344CB8AC3E}">
        <p14:creationId xmlns:p14="http://schemas.microsoft.com/office/powerpoint/2010/main" val="1576913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Guard Rails for </a:t>
            </a:r>
            <a:r>
              <a:rPr lang="en-US" dirty="0" err="1"/>
              <a:t>ChatGPT</a:t>
            </a:r>
            <a:r>
              <a:rPr lang="en-US" dirty="0"/>
              <a:t> Prompts</a:t>
            </a:r>
          </a:p>
        </p:txBody>
      </p:sp>
      <p:sp>
        <p:nvSpPr>
          <p:cNvPr id="3" name="Content Placeholder 2"/>
          <p:cNvSpPr>
            <a:spLocks noGrp="1"/>
          </p:cNvSpPr>
          <p:nvPr>
            <p:ph type="body" idx="1"/>
          </p:nvPr>
        </p:nvSpPr>
        <p:spPr>
          <a:xfrm>
            <a:off x="4121632" y="688484"/>
            <a:ext cx="4379700" cy="3764700"/>
          </a:xfrm>
        </p:spPr>
        <p:txBody>
          <a:bodyPr wrap="square" anchor="ctr">
            <a:normAutofit fontScale="92500"/>
          </a:bodyPr>
          <a:lstStyle/>
          <a:p>
            <a:pPr marL="685800" indent="-457200"/>
            <a:r>
              <a:rPr lang="en-US" dirty="0"/>
              <a:t>Prompts it will NOT respond to </a:t>
            </a:r>
          </a:p>
          <a:p>
            <a:pPr marL="571500" indent="-342900">
              <a:buFont typeface="Arial" panose="020B0604020202020204" pitchFamily="34" charset="0"/>
              <a:buChar char="•"/>
            </a:pPr>
            <a:r>
              <a:rPr lang="en-US" dirty="0"/>
              <a:t>Personal or sensitive information requests</a:t>
            </a:r>
          </a:p>
          <a:p>
            <a:pPr marL="571500" indent="-342900">
              <a:buFont typeface="Arial" panose="020B0604020202020204" pitchFamily="34" charset="0"/>
              <a:buChar char="•"/>
            </a:pPr>
            <a:r>
              <a:rPr lang="en-US" dirty="0"/>
              <a:t>Harmful or malicious intent prompts</a:t>
            </a:r>
          </a:p>
          <a:p>
            <a:pPr marL="571500" indent="-342900">
              <a:buFont typeface="Arial" panose="020B0604020202020204" pitchFamily="34" charset="0"/>
              <a:buChar char="•"/>
            </a:pPr>
            <a:r>
              <a:rPr lang="en-US" dirty="0"/>
              <a:t>Prompts encouraging illegal activities</a:t>
            </a:r>
          </a:p>
          <a:p>
            <a:pPr marL="571500" indent="-342900">
              <a:buFont typeface="Arial" panose="020B0604020202020204" pitchFamily="34" charset="0"/>
              <a:buChar char="•"/>
            </a:pPr>
            <a:r>
              <a:rPr lang="en-US" dirty="0"/>
              <a:t>Offensive or discriminatory language prompts</a:t>
            </a:r>
          </a:p>
          <a:p>
            <a:pPr marL="571500" indent="-342900">
              <a:buFont typeface="Arial" panose="020B0604020202020204" pitchFamily="34" charset="0"/>
              <a:buChar char="•"/>
            </a:pPr>
            <a:r>
              <a:rPr lang="en-US" dirty="0"/>
              <a:t>Prompts violating </a:t>
            </a:r>
            <a:r>
              <a:rPr lang="en-US" dirty="0" err="1"/>
              <a:t>OpenAI's</a:t>
            </a:r>
            <a:r>
              <a:rPr lang="en-US" dirty="0"/>
              <a:t> use case policy</a:t>
            </a:r>
          </a:p>
        </p:txBody>
      </p:sp>
      <p:pic>
        <p:nvPicPr>
          <p:cNvPr id="5" name="Picture 4" descr="A yellow triangle with a exclamation mark&#10;&#10;Description automatically generated">
            <a:extLst>
              <a:ext uri="{FF2B5EF4-FFF2-40B4-BE49-F238E27FC236}">
                <a16:creationId xmlns:a16="http://schemas.microsoft.com/office/drawing/2014/main" id="{CB8A4825-9A89-D2A1-F125-E8354F66B2B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484" y="98242"/>
            <a:ext cx="2067390" cy="1810852"/>
          </a:xfrm>
          <a:prstGeom prst="rect">
            <a:avLst/>
          </a:prstGeom>
        </p:spPr>
      </p:pic>
      <p:pic>
        <p:nvPicPr>
          <p:cNvPr id="12" name="Picture 11" descr="A close-up of a yellow sign&#10;&#10;Description automatically generated">
            <a:extLst>
              <a:ext uri="{FF2B5EF4-FFF2-40B4-BE49-F238E27FC236}">
                <a16:creationId xmlns:a16="http://schemas.microsoft.com/office/drawing/2014/main" id="{F923D4EE-35F9-6E2B-0848-BC01200A6F1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7484" y="3437028"/>
            <a:ext cx="2244010" cy="1464450"/>
          </a:xfrm>
          <a:prstGeom prst="rect">
            <a:avLst/>
          </a:prstGeom>
        </p:spPr>
      </p:pic>
    </p:spTree>
    <p:extLst>
      <p:ext uri="{BB962C8B-B14F-4D97-AF65-F5344CB8AC3E}">
        <p14:creationId xmlns:p14="http://schemas.microsoft.com/office/powerpoint/2010/main" val="2661296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2" y="685801"/>
            <a:ext cx="3267300" cy="3767400"/>
          </a:xfrm>
        </p:spPr>
        <p:txBody>
          <a:bodyPr wrap="square" anchor="ctr">
            <a:normAutofit/>
          </a:bodyPr>
          <a:lstStyle/>
          <a:p>
            <a:r>
              <a:rPr lang="en-US" dirty="0"/>
              <a:t>Prompt Engineering, What is it?</a:t>
            </a:r>
          </a:p>
        </p:txBody>
      </p:sp>
      <p:sp>
        <p:nvSpPr>
          <p:cNvPr id="3" name="Content Placeholder 2"/>
          <p:cNvSpPr>
            <a:spLocks noGrp="1"/>
          </p:cNvSpPr>
          <p:nvPr>
            <p:ph type="body" idx="1"/>
          </p:nvPr>
        </p:nvSpPr>
        <p:spPr>
          <a:xfrm>
            <a:off x="4121632" y="688484"/>
            <a:ext cx="4216610" cy="1801219"/>
          </a:xfrm>
        </p:spPr>
        <p:txBody>
          <a:bodyPr wrap="square" anchor="ctr">
            <a:normAutofit/>
          </a:bodyPr>
          <a:lstStyle/>
          <a:p>
            <a:pPr marL="685800" indent="-457200"/>
            <a:r>
              <a:rPr lang="en-US" dirty="0"/>
              <a:t>Achieving optimal responses on specific topics </a:t>
            </a:r>
          </a:p>
          <a:p>
            <a:pPr marL="685800" indent="-457200"/>
            <a:r>
              <a:rPr lang="en-US" dirty="0"/>
              <a:t>It’s like having a conversation with yourself </a:t>
            </a:r>
          </a:p>
        </p:txBody>
      </p:sp>
      <p:pic>
        <p:nvPicPr>
          <p:cNvPr id="7170" name="Picture 2" descr="Movie gif. Jim Carrey as Bruce in Bruce Almighty furrows his brow and bites his lip as he pounds wildly on a computer keyboard in the foreground.">
            <a:extLst>
              <a:ext uri="{FF2B5EF4-FFF2-40B4-BE49-F238E27FC236}">
                <a16:creationId xmlns:a16="http://schemas.microsoft.com/office/drawing/2014/main" id="{872A6838-49A0-5654-6A1E-DB74F3819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083" y="2489703"/>
            <a:ext cx="3645707" cy="218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3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C91A3-CA42-8EBB-4CB3-2FDEA352CE8D}"/>
              </a:ext>
            </a:extLst>
          </p:cNvPr>
          <p:cNvSpPr>
            <a:spLocks noGrp="1"/>
          </p:cNvSpPr>
          <p:nvPr>
            <p:ph type="title"/>
          </p:nvPr>
        </p:nvSpPr>
        <p:spPr>
          <a:xfrm>
            <a:off x="642752" y="685801"/>
            <a:ext cx="3267300" cy="3767400"/>
          </a:xfrm>
        </p:spPr>
        <p:txBody>
          <a:bodyPr wrap="square" anchor="ctr">
            <a:normAutofit/>
          </a:bodyPr>
          <a:lstStyle/>
          <a:p>
            <a:r>
              <a:rPr lang="en-US" b="0" i="0">
                <a:effectLst/>
              </a:rPr>
              <a:t>Prompt Engineering Tips</a:t>
            </a:r>
            <a:endParaRPr lang="en-US" dirty="0"/>
          </a:p>
        </p:txBody>
      </p:sp>
      <p:sp>
        <p:nvSpPr>
          <p:cNvPr id="3" name="Content Placeholder 2">
            <a:extLst>
              <a:ext uri="{FF2B5EF4-FFF2-40B4-BE49-F238E27FC236}">
                <a16:creationId xmlns:a16="http://schemas.microsoft.com/office/drawing/2014/main" id="{8F9261FE-E995-54A6-7F10-A1450626F159}"/>
              </a:ext>
            </a:extLst>
          </p:cNvPr>
          <p:cNvSpPr>
            <a:spLocks noGrp="1"/>
          </p:cNvSpPr>
          <p:nvPr>
            <p:ph type="body" idx="1"/>
          </p:nvPr>
        </p:nvSpPr>
        <p:spPr>
          <a:xfrm>
            <a:off x="4121632" y="688484"/>
            <a:ext cx="4379700" cy="3764700"/>
          </a:xfrm>
        </p:spPr>
        <p:txBody>
          <a:bodyPr wrap="square" anchor="ctr">
            <a:normAutofit/>
          </a:bodyPr>
          <a:lstStyle/>
          <a:p>
            <a:pPr>
              <a:lnSpc>
                <a:spcPct val="90000"/>
              </a:lnSpc>
            </a:pPr>
            <a:r>
              <a:rPr lang="en-US" sz="1900" b="0" i="0" dirty="0">
                <a:effectLst/>
              </a:rPr>
              <a:t>Optimize the prompt</a:t>
            </a:r>
          </a:p>
          <a:p>
            <a:pPr>
              <a:lnSpc>
                <a:spcPct val="90000"/>
              </a:lnSpc>
            </a:pPr>
            <a:r>
              <a:rPr lang="en-US" sz="1900" b="0" i="0" dirty="0">
                <a:effectLst/>
              </a:rPr>
              <a:t>Iterate and refine the prompt based on model's responses</a:t>
            </a:r>
          </a:p>
          <a:p>
            <a:pPr>
              <a:lnSpc>
                <a:spcPct val="90000"/>
              </a:lnSpc>
            </a:pPr>
            <a:r>
              <a:rPr lang="en-US" sz="1900" b="0" i="0" dirty="0">
                <a:effectLst/>
              </a:rPr>
              <a:t>Evaluate generated output and make adjustments</a:t>
            </a:r>
          </a:p>
          <a:p>
            <a:pPr>
              <a:lnSpc>
                <a:spcPct val="90000"/>
              </a:lnSpc>
            </a:pPr>
            <a:r>
              <a:rPr lang="en-US" sz="1900" b="0" i="0" dirty="0">
                <a:effectLst/>
              </a:rPr>
              <a:t>Remember:</a:t>
            </a:r>
          </a:p>
          <a:p>
            <a:pPr lvl="1">
              <a:lnSpc>
                <a:spcPct val="90000"/>
              </a:lnSpc>
            </a:pPr>
            <a:r>
              <a:rPr lang="en-US" sz="1900" b="0" i="0" dirty="0">
                <a:solidFill>
                  <a:schemeClr val="accent1"/>
                </a:solidFill>
                <a:effectLst/>
              </a:rPr>
              <a:t>Start with the desired response in mind</a:t>
            </a:r>
          </a:p>
          <a:p>
            <a:pPr lvl="1">
              <a:lnSpc>
                <a:spcPct val="90000"/>
              </a:lnSpc>
            </a:pPr>
            <a:r>
              <a:rPr lang="en-US" sz="1900" b="0" i="0" dirty="0">
                <a:solidFill>
                  <a:schemeClr val="accent1"/>
                </a:solidFill>
                <a:effectLst/>
              </a:rPr>
              <a:t>Break it down into key elements for the prompt</a:t>
            </a:r>
          </a:p>
          <a:p>
            <a:pPr lvl="1">
              <a:lnSpc>
                <a:spcPct val="90000"/>
              </a:lnSpc>
            </a:pPr>
            <a:r>
              <a:rPr lang="en-US" sz="1900" b="0" i="0" dirty="0">
                <a:solidFill>
                  <a:schemeClr val="accent1"/>
                </a:solidFill>
                <a:effectLst/>
              </a:rPr>
              <a:t>Refine the prompt iteratively for better results</a:t>
            </a:r>
          </a:p>
          <a:p>
            <a:pPr>
              <a:lnSpc>
                <a:spcPct val="90000"/>
              </a:lnSpc>
            </a:pPr>
            <a:endParaRPr lang="en-US" sz="1900" dirty="0"/>
          </a:p>
        </p:txBody>
      </p:sp>
    </p:spTree>
    <p:extLst>
      <p:ext uri="{BB962C8B-B14F-4D97-AF65-F5344CB8AC3E}">
        <p14:creationId xmlns:p14="http://schemas.microsoft.com/office/powerpoint/2010/main" val="4035260734"/>
      </p:ext>
    </p:extLst>
  </p:cSld>
  <p:clrMapOvr>
    <a:masterClrMapping/>
  </p:clrMapOvr>
</p:sld>
</file>

<file path=ppt/theme/theme1.xml><?xml version="1.0" encoding="utf-8"?>
<a:theme xmlns:a="http://schemas.openxmlformats.org/drawingml/2006/main" name="RS-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S-Theme" id="{7A23B86E-D58B-E649-AEB2-89DD991E1A5D}" vid="{FF0967C1-2850-F942-B51F-CA883827CAB6}"/>
    </a:ext>
  </a:extLst>
</a:theme>
</file>

<file path=ppt/theme/theme2.xml><?xml version="1.0" encoding="utf-8"?>
<a:theme xmlns:a="http://schemas.openxmlformats.org/drawingml/2006/main" name="4_Office 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Office 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8_Office Theme">
  <a:themeElements>
    <a:clrScheme name="Revelstoke">
      <a:dk1>
        <a:srgbClr val="131924"/>
      </a:dk1>
      <a:lt1>
        <a:srgbClr val="FFFFFF"/>
      </a:lt1>
      <a:dk2>
        <a:srgbClr val="183059"/>
      </a:dk2>
      <a:lt2>
        <a:srgbClr val="E7E6E6"/>
      </a:lt2>
      <a:accent1>
        <a:srgbClr val="F87C22"/>
      </a:accent1>
      <a:accent2>
        <a:srgbClr val="006CFB"/>
      </a:accent2>
      <a:accent3>
        <a:srgbClr val="EC1C24"/>
      </a:accent3>
      <a:accent4>
        <a:srgbClr val="FFB100"/>
      </a:accent4>
      <a:accent5>
        <a:srgbClr val="B52222"/>
      </a:accent5>
      <a:accent6>
        <a:srgbClr val="5ED03C"/>
      </a:accent6>
      <a:hlink>
        <a:srgbClr val="006CFB"/>
      </a:hlink>
      <a:folHlink>
        <a:srgbClr val="5C739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2736</TotalTime>
  <Words>2112</Words>
  <Application>Microsoft Macintosh PowerPoint</Application>
  <PresentationFormat>On-screen Show (16:9)</PresentationFormat>
  <Paragraphs>193</Paragraphs>
  <Slides>19</Slides>
  <Notes>18</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19</vt:i4>
      </vt:variant>
    </vt:vector>
  </HeadingPairs>
  <TitlesOfParts>
    <vt:vector size="32" baseType="lpstr">
      <vt:lpstr>Arial</vt:lpstr>
      <vt:lpstr>Calibri</vt:lpstr>
      <vt:lpstr>Corbel</vt:lpstr>
      <vt:lpstr>Open Sans</vt:lpstr>
      <vt:lpstr>Söhne</vt:lpstr>
      <vt:lpstr>RS-Theme</vt:lpstr>
      <vt:lpstr>4_Office Theme</vt:lpstr>
      <vt:lpstr>2_Office Theme</vt:lpstr>
      <vt:lpstr>1_Office Theme</vt:lpstr>
      <vt:lpstr>1_Simple Light</vt:lpstr>
      <vt:lpstr>6_Office Theme</vt:lpstr>
      <vt:lpstr>7_Office Theme</vt:lpstr>
      <vt:lpstr>8_Office Theme</vt:lpstr>
      <vt:lpstr>Getting your hands dirty: Exploring Exploits with ChatGPT</vt:lpstr>
      <vt:lpstr>Who Am I?</vt:lpstr>
      <vt:lpstr>What is ChatGPT?</vt:lpstr>
      <vt:lpstr>Goals of Today's Session</vt:lpstr>
      <vt:lpstr>Guard Rails for ChatGPT Prompts</vt:lpstr>
      <vt:lpstr>Guard Rails for ChatGPT Prompts</vt:lpstr>
      <vt:lpstr>Guard Rails for ChatGPT Prompts</vt:lpstr>
      <vt:lpstr>Prompt Engineering, What is it?</vt:lpstr>
      <vt:lpstr>Prompt Engineering Tips</vt:lpstr>
      <vt:lpstr>Prompt Engineering Tips</vt:lpstr>
      <vt:lpstr>Prompt Engineering: Work Backwards for Desired Responses</vt:lpstr>
      <vt:lpstr>Prompt Examples for Various Roles and Formats</vt:lpstr>
      <vt:lpstr>Examples</vt:lpstr>
      <vt:lpstr> Examples</vt:lpstr>
      <vt:lpstr>Hands-On Lab: Demonstrating Attacks with ChatGPT</vt:lpstr>
      <vt:lpstr>Jailbreaking ChatGPT</vt:lpstr>
      <vt:lpstr>Hands-On Lab: Demonstrating Attacks with ChatGPT</vt:lpstr>
      <vt:lpstr>Summary</vt:lpstr>
      <vt:lpstr>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Exploits with ChatGPT</dc:title>
  <cp:lastModifiedBy>Blake Lohn-Wiley</cp:lastModifiedBy>
  <cp:revision>32</cp:revision>
  <dcterms:modified xsi:type="dcterms:W3CDTF">2023-07-21T15:38:09Z</dcterms:modified>
</cp:coreProperties>
</file>